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76" r:id="rId3"/>
  </p:sldMasterIdLst>
  <p:notesMasterIdLst>
    <p:notesMasterId r:id="rId39"/>
  </p:notesMasterIdLst>
  <p:sldIdLst>
    <p:sldId id="420" r:id="rId4"/>
    <p:sldId id="986" r:id="rId5"/>
    <p:sldId id="1303" r:id="rId6"/>
    <p:sldId id="1085" r:id="rId7"/>
    <p:sldId id="1281" r:id="rId8"/>
    <p:sldId id="1288" r:id="rId9"/>
    <p:sldId id="1250" r:id="rId10"/>
    <p:sldId id="260" r:id="rId11"/>
    <p:sldId id="261" r:id="rId12"/>
    <p:sldId id="265" r:id="rId13"/>
    <p:sldId id="263" r:id="rId14"/>
    <p:sldId id="276" r:id="rId15"/>
    <p:sldId id="275" r:id="rId16"/>
    <p:sldId id="1310" r:id="rId17"/>
    <p:sldId id="262" r:id="rId18"/>
    <p:sldId id="279" r:id="rId19"/>
    <p:sldId id="278" r:id="rId20"/>
    <p:sldId id="280" r:id="rId21"/>
    <p:sldId id="281" r:id="rId22"/>
    <p:sldId id="266" r:id="rId23"/>
    <p:sldId id="287" r:id="rId24"/>
    <p:sldId id="288" r:id="rId25"/>
    <p:sldId id="289" r:id="rId26"/>
    <p:sldId id="267" r:id="rId27"/>
    <p:sldId id="283" r:id="rId28"/>
    <p:sldId id="269" r:id="rId29"/>
    <p:sldId id="291" r:id="rId30"/>
    <p:sldId id="292" r:id="rId31"/>
    <p:sldId id="293" r:id="rId32"/>
    <p:sldId id="551" r:id="rId33"/>
    <p:sldId id="552" r:id="rId34"/>
    <p:sldId id="553" r:id="rId35"/>
    <p:sldId id="1309" r:id="rId36"/>
    <p:sldId id="294" r:id="rId37"/>
    <p:sldId id="1301"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38" userDrawn="1">
          <p15:clr>
            <a:srgbClr val="A4A3A4"/>
          </p15:clr>
        </p15:guide>
        <p15:guide id="2" pos="7446" userDrawn="1">
          <p15:clr>
            <a:srgbClr val="A4A3A4"/>
          </p15:clr>
        </p15:guide>
        <p15:guide id="3" orient="horz" pos="1230" userDrawn="1">
          <p15:clr>
            <a:srgbClr val="A4A3A4"/>
          </p15:clr>
        </p15:guide>
        <p15:guide id="4" orient="horz" pos="754" userDrawn="1">
          <p15:clr>
            <a:srgbClr val="A4A3A4"/>
          </p15:clr>
        </p15:guide>
        <p15:guide id="5" orient="horz" pos="399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CE6"/>
    <a:srgbClr val="FF9500"/>
    <a:srgbClr val="00B0F0"/>
    <a:srgbClr val="009193"/>
    <a:srgbClr val="000000"/>
    <a:srgbClr val="D6D6D6"/>
    <a:srgbClr val="385723"/>
    <a:srgbClr val="92D050"/>
    <a:srgbClr val="F6E316"/>
    <a:srgbClr val="FF3B3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87"/>
    <p:restoredTop sz="88435"/>
  </p:normalViewPr>
  <p:slideViewPr>
    <p:cSldViewPr snapToGrid="0" snapToObjects="1">
      <p:cViewPr varScale="1">
        <p:scale>
          <a:sx n="112" d="100"/>
          <a:sy n="112" d="100"/>
        </p:scale>
        <p:origin x="1360" y="200"/>
      </p:cViewPr>
      <p:guideLst>
        <p:guide pos="438"/>
        <p:guide pos="7446"/>
        <p:guide orient="horz" pos="1230"/>
        <p:guide orient="horz" pos="754"/>
        <p:guide orient="horz" pos="3997"/>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media/hdphoto1.wdp>
</file>

<file path=ppt/media/image1.png>
</file>

<file path=ppt/media/image10.png>
</file>

<file path=ppt/media/image11.jpeg>
</file>

<file path=ppt/media/image12.jpeg>
</file>

<file path=ppt/media/image13.jpeg>
</file>

<file path=ppt/media/image14.jpeg>
</file>

<file path=ppt/media/image15.png>
</file>

<file path=ppt/media/image16.jpg>
</file>

<file path=ppt/media/image17.png>
</file>

<file path=ppt/media/image18.png>
</file>

<file path=ppt/media/image19.png>
</file>

<file path=ppt/media/image2.png>
</file>

<file path=ppt/media/image20.gif>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jpeg>
</file>

<file path=ppt/media/image38.jpeg>
</file>

<file path=ppt/media/image39.png>
</file>

<file path=ppt/media/image4.jpeg>
</file>

<file path=ppt/media/image40.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89E245-271D-FD48-BFBB-D05CACE4EE11}" type="datetimeFigureOut">
              <a:rPr lang="en-US" smtClean="0"/>
              <a:t>12/17/25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62181B-723A-0945-8D8D-6A6BB0D8F5A6}" type="slidenum">
              <a:rPr lang="en-US" smtClean="0"/>
              <a:t>‹#›</a:t>
            </a:fld>
            <a:endParaRPr lang="en-US"/>
          </a:p>
        </p:txBody>
      </p:sp>
    </p:spTree>
    <p:extLst>
      <p:ext uri="{BB962C8B-B14F-4D97-AF65-F5344CB8AC3E}">
        <p14:creationId xmlns:p14="http://schemas.microsoft.com/office/powerpoint/2010/main" val="824386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62181B-723A-0945-8D8D-6A6BB0D8F5A6}" type="slidenum">
              <a:rPr lang="en-US" smtClean="0"/>
              <a:t>1</a:t>
            </a:fld>
            <a:endParaRPr lang="en-US"/>
          </a:p>
        </p:txBody>
      </p:sp>
    </p:spTree>
    <p:extLst>
      <p:ext uri="{BB962C8B-B14F-4D97-AF65-F5344CB8AC3E}">
        <p14:creationId xmlns:p14="http://schemas.microsoft.com/office/powerpoint/2010/main" val="12344960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10</a:t>
            </a:fld>
            <a:endParaRPr lang="en-US"/>
          </a:p>
        </p:txBody>
      </p:sp>
    </p:spTree>
    <p:extLst>
      <p:ext uri="{BB962C8B-B14F-4D97-AF65-F5344CB8AC3E}">
        <p14:creationId xmlns:p14="http://schemas.microsoft.com/office/powerpoint/2010/main" val="1298620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11</a:t>
            </a:fld>
            <a:endParaRPr lang="en-US"/>
          </a:p>
        </p:txBody>
      </p:sp>
    </p:spTree>
    <p:extLst>
      <p:ext uri="{BB962C8B-B14F-4D97-AF65-F5344CB8AC3E}">
        <p14:creationId xmlns:p14="http://schemas.microsoft.com/office/powerpoint/2010/main" val="4460715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12</a:t>
            </a:fld>
            <a:endParaRPr lang="en-US"/>
          </a:p>
        </p:txBody>
      </p:sp>
    </p:spTree>
    <p:extLst>
      <p:ext uri="{BB962C8B-B14F-4D97-AF65-F5344CB8AC3E}">
        <p14:creationId xmlns:p14="http://schemas.microsoft.com/office/powerpoint/2010/main" val="11941134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13</a:t>
            </a:fld>
            <a:endParaRPr lang="en-US"/>
          </a:p>
        </p:txBody>
      </p:sp>
    </p:spTree>
    <p:extLst>
      <p:ext uri="{BB962C8B-B14F-4D97-AF65-F5344CB8AC3E}">
        <p14:creationId xmlns:p14="http://schemas.microsoft.com/office/powerpoint/2010/main" val="21779930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Spatial data is any entity that has information about its geographic attributes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There are 3 types of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Point patterns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Aggregated/Area-based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Geostatistical data </a:t>
            </a:r>
          </a:p>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20</a:t>
            </a:fld>
            <a:endParaRPr lang="en-US"/>
          </a:p>
        </p:txBody>
      </p:sp>
    </p:spTree>
    <p:extLst>
      <p:ext uri="{BB962C8B-B14F-4D97-AF65-F5344CB8AC3E}">
        <p14:creationId xmlns:p14="http://schemas.microsoft.com/office/powerpoint/2010/main" val="42672967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21</a:t>
            </a:fld>
            <a:endParaRPr lang="en-US"/>
          </a:p>
        </p:txBody>
      </p:sp>
    </p:spTree>
    <p:extLst>
      <p:ext uri="{BB962C8B-B14F-4D97-AF65-F5344CB8AC3E}">
        <p14:creationId xmlns:p14="http://schemas.microsoft.com/office/powerpoint/2010/main" val="2956793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24</a:t>
            </a:fld>
            <a:endParaRPr lang="en-US"/>
          </a:p>
        </p:txBody>
      </p:sp>
    </p:spTree>
    <p:extLst>
      <p:ext uri="{BB962C8B-B14F-4D97-AF65-F5344CB8AC3E}">
        <p14:creationId xmlns:p14="http://schemas.microsoft.com/office/powerpoint/2010/main" val="1964433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area, you will have the area name that defines the geographical entity</a:t>
            </a:r>
          </a:p>
          <a:p>
            <a:r>
              <a:rPr lang="en-US" dirty="0"/>
              <a:t>If line segment, a series of points connecting to form a line segment that defines the geographical entity etc.</a:t>
            </a:r>
          </a:p>
        </p:txBody>
      </p:sp>
      <p:sp>
        <p:nvSpPr>
          <p:cNvPr id="4" name="Slide Number Placeholder 3"/>
          <p:cNvSpPr>
            <a:spLocks noGrp="1"/>
          </p:cNvSpPr>
          <p:nvPr>
            <p:ph type="sldNum" sz="quarter" idx="5"/>
          </p:nvPr>
        </p:nvSpPr>
        <p:spPr/>
        <p:txBody>
          <a:bodyPr/>
          <a:lstStyle/>
          <a:p>
            <a:fld id="{A8C31F65-E45D-0F44-B05E-371C47987BCE}" type="slidenum">
              <a:rPr lang="en-US" smtClean="0"/>
              <a:t>25</a:t>
            </a:fld>
            <a:endParaRPr lang="en-US"/>
          </a:p>
        </p:txBody>
      </p:sp>
    </p:spTree>
    <p:extLst>
      <p:ext uri="{BB962C8B-B14F-4D97-AF65-F5344CB8AC3E}">
        <p14:creationId xmlns:p14="http://schemas.microsoft.com/office/powerpoint/2010/main" val="17336564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27</a:t>
            </a:fld>
            <a:endParaRPr lang="en-US"/>
          </a:p>
        </p:txBody>
      </p:sp>
    </p:spTree>
    <p:extLst>
      <p:ext uri="{BB962C8B-B14F-4D97-AF65-F5344CB8AC3E}">
        <p14:creationId xmlns:p14="http://schemas.microsoft.com/office/powerpoint/2010/main" val="16319593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C31F65-E45D-0F44-B05E-371C47987B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3895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today we will talk about these items i.e., timetable, assessment…</a:t>
            </a:r>
          </a:p>
        </p:txBody>
      </p:sp>
      <p:sp>
        <p:nvSpPr>
          <p:cNvPr id="4" name="Slide Number Placeholder 3"/>
          <p:cNvSpPr>
            <a:spLocks noGrp="1"/>
          </p:cNvSpPr>
          <p:nvPr>
            <p:ph type="sldNum" sz="quarter" idx="5"/>
          </p:nvPr>
        </p:nvSpPr>
        <p:spPr/>
        <p:txBody>
          <a:bodyPr/>
          <a:lstStyle/>
          <a:p>
            <a:fld id="{7A62181B-723A-0945-8D8D-6A6BB0D8F5A6}" type="slidenum">
              <a:rPr lang="en-US" smtClean="0"/>
              <a:t>2</a:t>
            </a:fld>
            <a:endParaRPr lang="en-US"/>
          </a:p>
        </p:txBody>
      </p:sp>
    </p:spTree>
    <p:extLst>
      <p:ext uri="{BB962C8B-B14F-4D97-AF65-F5344CB8AC3E}">
        <p14:creationId xmlns:p14="http://schemas.microsoft.com/office/powerpoint/2010/main" val="22836702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C31F65-E45D-0F44-B05E-371C47987BC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13530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34</a:t>
            </a:fld>
            <a:endParaRPr lang="en-US"/>
          </a:p>
        </p:txBody>
      </p:sp>
    </p:spTree>
    <p:extLst>
      <p:ext uri="{BB962C8B-B14F-4D97-AF65-F5344CB8AC3E}">
        <p14:creationId xmlns:p14="http://schemas.microsoft.com/office/powerpoint/2010/main" val="3065740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Introduce to the fundamentals, as well as the key principles, theory and tenets of spatial statistics (and/or) analysis. </a:t>
            </a:r>
          </a:p>
          <a:p>
            <a:r>
              <a:rPr lang="en-GB" dirty="0"/>
              <a:t>- These will cover:</a:t>
            </a:r>
          </a:p>
          <a:p>
            <a:pPr marL="228600" indent="-228600">
              <a:buAutoNum type="arabicPeriod"/>
            </a:pPr>
            <a:r>
              <a:rPr lang="en-GB" dirty="0"/>
              <a:t>The various spatial data types</a:t>
            </a:r>
          </a:p>
          <a:p>
            <a:pPr marL="228600" indent="-228600">
              <a:buAutoNum type="arabicPeriod"/>
            </a:pPr>
            <a:r>
              <a:rPr lang="en-GB" dirty="0"/>
              <a:t>How to geo-process such data (aka handling of spatial data)</a:t>
            </a:r>
          </a:p>
          <a:p>
            <a:pPr marL="228600" indent="-228600">
              <a:buAutoNum type="arabicPeriod"/>
            </a:pPr>
            <a:r>
              <a:rPr lang="en-GB" dirty="0"/>
              <a:t>Methods for accessing spatial dependence in areal-level data</a:t>
            </a:r>
          </a:p>
          <a:p>
            <a:pPr marL="228600" indent="-228600">
              <a:buAutoNum type="arabicPeriod"/>
            </a:pPr>
            <a:r>
              <a:rPr lang="en-GB" dirty="0"/>
              <a:t>How also learning the various types of spatial analytical methods for evidence-based research  </a:t>
            </a:r>
          </a:p>
        </p:txBody>
      </p:sp>
      <p:sp>
        <p:nvSpPr>
          <p:cNvPr id="4" name="Slide Number Placeholder 3"/>
          <p:cNvSpPr>
            <a:spLocks noGrp="1"/>
          </p:cNvSpPr>
          <p:nvPr>
            <p:ph type="sldNum" sz="quarter" idx="5"/>
          </p:nvPr>
        </p:nvSpPr>
        <p:spPr/>
        <p:txBody>
          <a:bodyPr/>
          <a:lstStyle/>
          <a:p>
            <a:fld id="{7A62181B-723A-0945-8D8D-6A6BB0D8F5A6}" type="slidenum">
              <a:rPr lang="en-US" smtClean="0"/>
              <a:t>3</a:t>
            </a:fld>
            <a:endParaRPr lang="en-US"/>
          </a:p>
        </p:txBody>
      </p:sp>
    </p:spTree>
    <p:extLst>
      <p:ext uri="{BB962C8B-B14F-4D97-AF65-F5344CB8AC3E}">
        <p14:creationId xmlns:p14="http://schemas.microsoft.com/office/powerpoint/2010/main" val="586422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overarching structure of the course</a:t>
            </a:r>
          </a:p>
        </p:txBody>
      </p:sp>
      <p:sp>
        <p:nvSpPr>
          <p:cNvPr id="4" name="Slide Number Placeholder 3"/>
          <p:cNvSpPr>
            <a:spLocks noGrp="1"/>
          </p:cNvSpPr>
          <p:nvPr>
            <p:ph type="sldNum" sz="quarter" idx="5"/>
          </p:nvPr>
        </p:nvSpPr>
        <p:spPr/>
        <p:txBody>
          <a:bodyPr/>
          <a:lstStyle/>
          <a:p>
            <a:fld id="{7A62181B-723A-0945-8D8D-6A6BB0D8F5A6}" type="slidenum">
              <a:rPr lang="en-US" smtClean="0"/>
              <a:t>4</a:t>
            </a:fld>
            <a:endParaRPr lang="en-US"/>
          </a:p>
        </p:txBody>
      </p:sp>
    </p:spTree>
    <p:extLst>
      <p:ext uri="{BB962C8B-B14F-4D97-AF65-F5344CB8AC3E}">
        <p14:creationId xmlns:p14="http://schemas.microsoft.com/office/powerpoint/2010/main" val="3098261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A62181B-723A-0945-8D8D-6A6BB0D8F5A6}" type="slidenum">
              <a:rPr lang="en-US" smtClean="0"/>
              <a:t>5</a:t>
            </a:fld>
            <a:endParaRPr lang="en-US"/>
          </a:p>
        </p:txBody>
      </p:sp>
    </p:spTree>
    <p:extLst>
      <p:ext uri="{BB962C8B-B14F-4D97-AF65-F5344CB8AC3E}">
        <p14:creationId xmlns:p14="http://schemas.microsoft.com/office/powerpoint/2010/main" val="3638482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are my suggested books which I recommend</a:t>
            </a:r>
          </a:p>
        </p:txBody>
      </p:sp>
      <p:sp>
        <p:nvSpPr>
          <p:cNvPr id="4" name="Slide Number Placeholder 3"/>
          <p:cNvSpPr>
            <a:spLocks noGrp="1"/>
          </p:cNvSpPr>
          <p:nvPr>
            <p:ph type="sldNum" sz="quarter" idx="5"/>
          </p:nvPr>
        </p:nvSpPr>
        <p:spPr/>
        <p:txBody>
          <a:bodyPr/>
          <a:lstStyle/>
          <a:p>
            <a:fld id="{7A62181B-723A-0945-8D8D-6A6BB0D8F5A6}" type="slidenum">
              <a:rPr lang="en-US" smtClean="0"/>
              <a:t>6</a:t>
            </a:fld>
            <a:endParaRPr lang="en-US"/>
          </a:p>
        </p:txBody>
      </p:sp>
    </p:spTree>
    <p:extLst>
      <p:ext uri="{BB962C8B-B14F-4D97-AF65-F5344CB8AC3E}">
        <p14:creationId xmlns:p14="http://schemas.microsoft.com/office/powerpoint/2010/main" val="36648370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73DE8-1EC7-9C41-B6BA-DB20899CA618}" type="slidenum">
              <a:rPr lang="en-US" altLang="x-none" smtClean="0"/>
              <a:pPr/>
              <a:t>7</a:t>
            </a:fld>
            <a:endParaRPr lang="en-US" altLang="x-none"/>
          </a:p>
        </p:txBody>
      </p:sp>
    </p:spTree>
    <p:extLst>
      <p:ext uri="{BB962C8B-B14F-4D97-AF65-F5344CB8AC3E}">
        <p14:creationId xmlns:p14="http://schemas.microsoft.com/office/powerpoint/2010/main" val="6405737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8</a:t>
            </a:fld>
            <a:endParaRPr lang="en-US"/>
          </a:p>
        </p:txBody>
      </p:sp>
    </p:spTree>
    <p:extLst>
      <p:ext uri="{BB962C8B-B14F-4D97-AF65-F5344CB8AC3E}">
        <p14:creationId xmlns:p14="http://schemas.microsoft.com/office/powerpoint/2010/main" val="11687981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31F65-E45D-0F44-B05E-371C47987BCE}" type="slidenum">
              <a:rPr lang="en-US" smtClean="0"/>
              <a:t>9</a:t>
            </a:fld>
            <a:endParaRPr lang="en-US"/>
          </a:p>
        </p:txBody>
      </p:sp>
    </p:spTree>
    <p:extLst>
      <p:ext uri="{BB962C8B-B14F-4D97-AF65-F5344CB8AC3E}">
        <p14:creationId xmlns:p14="http://schemas.microsoft.com/office/powerpoint/2010/main" val="885609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7235563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12/17/25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938232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12/17/25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6880684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90507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fld id="{6C21D7B2-F6DF-4749-BE48-6DFE0A2356E7}" type="slidenum">
              <a:rPr lang="en-US" altLang="x-none"/>
              <a:pPr/>
              <a:t>‹#›</a:t>
            </a:fld>
            <a:endParaRPr lang="en-US" altLang="x-none"/>
          </a:p>
        </p:txBody>
      </p:sp>
    </p:spTree>
    <p:extLst>
      <p:ext uri="{BB962C8B-B14F-4D97-AF65-F5344CB8AC3E}">
        <p14:creationId xmlns:p14="http://schemas.microsoft.com/office/powerpoint/2010/main" val="33569772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hin banner">
    <p:spTree>
      <p:nvGrpSpPr>
        <p:cNvPr id="1" name=""/>
        <p:cNvGrpSpPr/>
        <p:nvPr/>
      </p:nvGrpSpPr>
      <p:grpSpPr>
        <a:xfrm>
          <a:off x="0" y="0"/>
          <a:ext cx="0" cy="0"/>
          <a:chOff x="0" y="0"/>
          <a:chExt cx="0" cy="0"/>
        </a:xfrm>
      </p:grpSpPr>
      <p:grpSp>
        <p:nvGrpSpPr>
          <p:cNvPr id="6" name="Group 5"/>
          <p:cNvGrpSpPr/>
          <p:nvPr userDrawn="1"/>
        </p:nvGrpSpPr>
        <p:grpSpPr>
          <a:xfrm>
            <a:off x="0" y="-2117"/>
            <a:ext cx="12192000" cy="988484"/>
            <a:chOff x="0" y="-1588"/>
            <a:chExt cx="9144000" cy="741363"/>
          </a:xfrm>
          <a:solidFill>
            <a:srgbClr val="D6D2C4"/>
          </a:solidFill>
        </p:grpSpPr>
        <p:sp>
          <p:nvSpPr>
            <p:cNvPr id="8" name="Freeform 5"/>
            <p:cNvSpPr>
              <a:spLocks/>
            </p:cNvSpPr>
            <p:nvPr/>
          </p:nvSpPr>
          <p:spPr bwMode="auto">
            <a:xfrm>
              <a:off x="0" y="-1588"/>
              <a:ext cx="9144000" cy="741363"/>
            </a:xfrm>
            <a:custGeom>
              <a:avLst/>
              <a:gdLst>
                <a:gd name="T0" fmla="*/ 0 w 1123"/>
                <a:gd name="T1" fmla="*/ 0 h 90"/>
                <a:gd name="T2" fmla="*/ 0 w 1123"/>
                <a:gd name="T3" fmla="*/ 90 h 90"/>
                <a:gd name="T4" fmla="*/ 957 w 1123"/>
                <a:gd name="T5" fmla="*/ 90 h 90"/>
                <a:gd name="T6" fmla="*/ 955 w 1123"/>
                <a:gd name="T7" fmla="*/ 89 h 90"/>
                <a:gd name="T8" fmla="*/ 949 w 1123"/>
                <a:gd name="T9" fmla="*/ 73 h 90"/>
                <a:gd name="T10" fmla="*/ 949 w 1123"/>
                <a:gd name="T11" fmla="*/ 43 h 90"/>
                <a:gd name="T12" fmla="*/ 966 w 1123"/>
                <a:gd name="T13" fmla="*/ 43 h 90"/>
                <a:gd name="T14" fmla="*/ 966 w 1123"/>
                <a:gd name="T15" fmla="*/ 74 h 90"/>
                <a:gd name="T16" fmla="*/ 967 w 1123"/>
                <a:gd name="T17" fmla="*/ 80 h 90"/>
                <a:gd name="T18" fmla="*/ 973 w 1123"/>
                <a:gd name="T19" fmla="*/ 82 h 90"/>
                <a:gd name="T20" fmla="*/ 978 w 1123"/>
                <a:gd name="T21" fmla="*/ 80 h 90"/>
                <a:gd name="T22" fmla="*/ 980 w 1123"/>
                <a:gd name="T23" fmla="*/ 74 h 90"/>
                <a:gd name="T24" fmla="*/ 980 w 1123"/>
                <a:gd name="T25" fmla="*/ 43 h 90"/>
                <a:gd name="T26" fmla="*/ 996 w 1123"/>
                <a:gd name="T27" fmla="*/ 43 h 90"/>
                <a:gd name="T28" fmla="*/ 996 w 1123"/>
                <a:gd name="T29" fmla="*/ 70 h 90"/>
                <a:gd name="T30" fmla="*/ 990 w 1123"/>
                <a:gd name="T31" fmla="*/ 89 h 90"/>
                <a:gd name="T32" fmla="*/ 988 w 1123"/>
                <a:gd name="T33" fmla="*/ 90 h 90"/>
                <a:gd name="T34" fmla="*/ 1012 w 1123"/>
                <a:gd name="T35" fmla="*/ 90 h 90"/>
                <a:gd name="T36" fmla="*/ 1002 w 1123"/>
                <a:gd name="T37" fmla="*/ 68 h 90"/>
                <a:gd name="T38" fmla="*/ 1028 w 1123"/>
                <a:gd name="T39" fmla="*/ 41 h 90"/>
                <a:gd name="T40" fmla="*/ 1048 w 1123"/>
                <a:gd name="T41" fmla="*/ 49 h 90"/>
                <a:gd name="T42" fmla="*/ 1052 w 1123"/>
                <a:gd name="T43" fmla="*/ 55 h 90"/>
                <a:gd name="T44" fmla="*/ 1039 w 1123"/>
                <a:gd name="T45" fmla="*/ 62 h 90"/>
                <a:gd name="T46" fmla="*/ 1028 w 1123"/>
                <a:gd name="T47" fmla="*/ 53 h 90"/>
                <a:gd name="T48" fmla="*/ 1022 w 1123"/>
                <a:gd name="T49" fmla="*/ 56 h 90"/>
                <a:gd name="T50" fmla="*/ 1018 w 1123"/>
                <a:gd name="T51" fmla="*/ 67 h 90"/>
                <a:gd name="T52" fmla="*/ 1028 w 1123"/>
                <a:gd name="T53" fmla="*/ 82 h 90"/>
                <a:gd name="T54" fmla="*/ 1039 w 1123"/>
                <a:gd name="T55" fmla="*/ 74 h 90"/>
                <a:gd name="T56" fmla="*/ 1052 w 1123"/>
                <a:gd name="T57" fmla="*/ 80 h 90"/>
                <a:gd name="T58" fmla="*/ 1047 w 1123"/>
                <a:gd name="T59" fmla="*/ 87 h 90"/>
                <a:gd name="T60" fmla="*/ 1044 w 1123"/>
                <a:gd name="T61" fmla="*/ 90 h 90"/>
                <a:gd name="T62" fmla="*/ 1059 w 1123"/>
                <a:gd name="T63" fmla="*/ 90 h 90"/>
                <a:gd name="T64" fmla="*/ 1059 w 1123"/>
                <a:gd name="T65" fmla="*/ 43 h 90"/>
                <a:gd name="T66" fmla="*/ 1075 w 1123"/>
                <a:gd name="T67" fmla="*/ 43 h 90"/>
                <a:gd name="T68" fmla="*/ 1075 w 1123"/>
                <a:gd name="T69" fmla="*/ 80 h 90"/>
                <a:gd name="T70" fmla="*/ 1096 w 1123"/>
                <a:gd name="T71" fmla="*/ 80 h 90"/>
                <a:gd name="T72" fmla="*/ 1096 w 1123"/>
                <a:gd name="T73" fmla="*/ 90 h 90"/>
                <a:gd name="T74" fmla="*/ 1123 w 1123"/>
                <a:gd name="T75" fmla="*/ 90 h 90"/>
                <a:gd name="T76" fmla="*/ 1123 w 1123"/>
                <a:gd name="T77" fmla="*/ 0 h 90"/>
                <a:gd name="T78" fmla="*/ 0 w 1123"/>
                <a:gd name="T7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90">
                  <a:moveTo>
                    <a:pt x="0" y="0"/>
                  </a:moveTo>
                  <a:cubicBezTo>
                    <a:pt x="0" y="90"/>
                    <a:pt x="0" y="90"/>
                    <a:pt x="0" y="90"/>
                  </a:cubicBezTo>
                  <a:cubicBezTo>
                    <a:pt x="957" y="90"/>
                    <a:pt x="957" y="90"/>
                    <a:pt x="957" y="90"/>
                  </a:cubicBezTo>
                  <a:cubicBezTo>
                    <a:pt x="956" y="90"/>
                    <a:pt x="955" y="89"/>
                    <a:pt x="955" y="89"/>
                  </a:cubicBezTo>
                  <a:cubicBezTo>
                    <a:pt x="950" y="84"/>
                    <a:pt x="950" y="78"/>
                    <a:pt x="949" y="73"/>
                  </a:cubicBezTo>
                  <a:cubicBezTo>
                    <a:pt x="949" y="43"/>
                    <a:pt x="949" y="43"/>
                    <a:pt x="949" y="43"/>
                  </a:cubicBezTo>
                  <a:cubicBezTo>
                    <a:pt x="966" y="43"/>
                    <a:pt x="966" y="43"/>
                    <a:pt x="966" y="43"/>
                  </a:cubicBezTo>
                  <a:cubicBezTo>
                    <a:pt x="966" y="74"/>
                    <a:pt x="966" y="74"/>
                    <a:pt x="966" y="74"/>
                  </a:cubicBezTo>
                  <a:cubicBezTo>
                    <a:pt x="966" y="76"/>
                    <a:pt x="966" y="79"/>
                    <a:pt x="967" y="80"/>
                  </a:cubicBezTo>
                  <a:cubicBezTo>
                    <a:pt x="969" y="82"/>
                    <a:pt x="971" y="82"/>
                    <a:pt x="973" y="82"/>
                  </a:cubicBezTo>
                  <a:cubicBezTo>
                    <a:pt x="975" y="82"/>
                    <a:pt x="977" y="81"/>
                    <a:pt x="978" y="80"/>
                  </a:cubicBezTo>
                  <a:cubicBezTo>
                    <a:pt x="979" y="79"/>
                    <a:pt x="980" y="76"/>
                    <a:pt x="980" y="74"/>
                  </a:cubicBezTo>
                  <a:cubicBezTo>
                    <a:pt x="980" y="43"/>
                    <a:pt x="980" y="43"/>
                    <a:pt x="980" y="43"/>
                  </a:cubicBezTo>
                  <a:cubicBezTo>
                    <a:pt x="996" y="43"/>
                    <a:pt x="996" y="43"/>
                    <a:pt x="996" y="43"/>
                  </a:cubicBezTo>
                  <a:cubicBezTo>
                    <a:pt x="996" y="70"/>
                    <a:pt x="996" y="70"/>
                    <a:pt x="996" y="70"/>
                  </a:cubicBezTo>
                  <a:cubicBezTo>
                    <a:pt x="996" y="75"/>
                    <a:pt x="996" y="83"/>
                    <a:pt x="990" y="89"/>
                  </a:cubicBezTo>
                  <a:cubicBezTo>
                    <a:pt x="989" y="89"/>
                    <a:pt x="989" y="90"/>
                    <a:pt x="988" y="90"/>
                  </a:cubicBezTo>
                  <a:cubicBezTo>
                    <a:pt x="1012" y="90"/>
                    <a:pt x="1012" y="90"/>
                    <a:pt x="1012" y="90"/>
                  </a:cubicBezTo>
                  <a:cubicBezTo>
                    <a:pt x="1005" y="85"/>
                    <a:pt x="1002" y="76"/>
                    <a:pt x="1002" y="68"/>
                  </a:cubicBezTo>
                  <a:cubicBezTo>
                    <a:pt x="1002" y="55"/>
                    <a:pt x="1011" y="41"/>
                    <a:pt x="1028" y="41"/>
                  </a:cubicBezTo>
                  <a:cubicBezTo>
                    <a:pt x="1035" y="41"/>
                    <a:pt x="1043" y="44"/>
                    <a:pt x="1048" y="49"/>
                  </a:cubicBezTo>
                  <a:cubicBezTo>
                    <a:pt x="1050" y="51"/>
                    <a:pt x="1051" y="53"/>
                    <a:pt x="1052" y="55"/>
                  </a:cubicBezTo>
                  <a:cubicBezTo>
                    <a:pt x="1039" y="62"/>
                    <a:pt x="1039" y="62"/>
                    <a:pt x="1039" y="62"/>
                  </a:cubicBezTo>
                  <a:cubicBezTo>
                    <a:pt x="1038" y="59"/>
                    <a:pt x="1035" y="53"/>
                    <a:pt x="1028" y="53"/>
                  </a:cubicBezTo>
                  <a:cubicBezTo>
                    <a:pt x="1025" y="53"/>
                    <a:pt x="1023" y="55"/>
                    <a:pt x="1022" y="56"/>
                  </a:cubicBezTo>
                  <a:cubicBezTo>
                    <a:pt x="1018" y="60"/>
                    <a:pt x="1018" y="65"/>
                    <a:pt x="1018" y="67"/>
                  </a:cubicBezTo>
                  <a:cubicBezTo>
                    <a:pt x="1018" y="75"/>
                    <a:pt x="1021" y="82"/>
                    <a:pt x="1028" y="82"/>
                  </a:cubicBezTo>
                  <a:cubicBezTo>
                    <a:pt x="1036" y="82"/>
                    <a:pt x="1038" y="75"/>
                    <a:pt x="1039" y="74"/>
                  </a:cubicBezTo>
                  <a:cubicBezTo>
                    <a:pt x="1052" y="80"/>
                    <a:pt x="1052" y="80"/>
                    <a:pt x="1052" y="80"/>
                  </a:cubicBezTo>
                  <a:cubicBezTo>
                    <a:pt x="1051" y="83"/>
                    <a:pt x="1050" y="85"/>
                    <a:pt x="1047" y="87"/>
                  </a:cubicBezTo>
                  <a:cubicBezTo>
                    <a:pt x="1046" y="88"/>
                    <a:pt x="1045" y="89"/>
                    <a:pt x="1044" y="90"/>
                  </a:cubicBezTo>
                  <a:cubicBezTo>
                    <a:pt x="1059" y="90"/>
                    <a:pt x="1059" y="90"/>
                    <a:pt x="1059" y="90"/>
                  </a:cubicBezTo>
                  <a:cubicBezTo>
                    <a:pt x="1059" y="43"/>
                    <a:pt x="1059" y="43"/>
                    <a:pt x="1059" y="43"/>
                  </a:cubicBezTo>
                  <a:cubicBezTo>
                    <a:pt x="1075" y="43"/>
                    <a:pt x="1075" y="43"/>
                    <a:pt x="1075" y="43"/>
                  </a:cubicBezTo>
                  <a:cubicBezTo>
                    <a:pt x="1075" y="80"/>
                    <a:pt x="1075" y="80"/>
                    <a:pt x="1075" y="80"/>
                  </a:cubicBezTo>
                  <a:cubicBezTo>
                    <a:pt x="1096" y="80"/>
                    <a:pt x="1096" y="80"/>
                    <a:pt x="1096" y="80"/>
                  </a:cubicBezTo>
                  <a:cubicBezTo>
                    <a:pt x="1096" y="90"/>
                    <a:pt x="1096" y="90"/>
                    <a:pt x="1096" y="90"/>
                  </a:cubicBezTo>
                  <a:cubicBezTo>
                    <a:pt x="1123" y="90"/>
                    <a:pt x="1123" y="90"/>
                    <a:pt x="1123" y="90"/>
                  </a:cubicBezTo>
                  <a:cubicBezTo>
                    <a:pt x="1123" y="0"/>
                    <a:pt x="1123" y="0"/>
                    <a:pt x="1123" y="0"/>
                  </a:cubicBez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400"/>
            </a:p>
          </p:txBody>
        </p:sp>
        <p:pic>
          <p:nvPicPr>
            <p:cNvPr id="10" name="Picture 9"/>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flipH="1">
              <a:off x="7524000" y="360000"/>
              <a:ext cx="147064" cy="172800"/>
            </a:xfrm>
            <a:prstGeom prst="rect">
              <a:avLst/>
            </a:prstGeom>
            <a:noFill/>
          </p:spPr>
        </p:pic>
      </p:grpSp>
      <p:sp>
        <p:nvSpPr>
          <p:cNvPr id="11" name="Text Placeholder 6"/>
          <p:cNvSpPr>
            <a:spLocks noGrp="1"/>
          </p:cNvSpPr>
          <p:nvPr>
            <p:ph type="body" sz="quarter" idx="12" hasCustomPrompt="1"/>
          </p:nvPr>
        </p:nvSpPr>
        <p:spPr>
          <a:xfrm>
            <a:off x="288000" y="288000"/>
            <a:ext cx="7318611" cy="390725"/>
          </a:xfrm>
        </p:spPr>
        <p:txBody>
          <a:bodyPr lIns="0" tIns="0" rIns="0" bIns="0">
            <a:noAutofit/>
          </a:bodyPr>
          <a:lstStyle>
            <a:lvl1pPr marL="0" indent="0">
              <a:lnSpc>
                <a:spcPct val="80000"/>
              </a:lnSpc>
              <a:buNone/>
              <a:defRPr sz="1467" baseline="0">
                <a:solidFill>
                  <a:schemeClr val="bg1"/>
                </a:solidFill>
              </a:defRPr>
            </a:lvl1pPr>
            <a:lvl2pPr marL="0" indent="0">
              <a:lnSpc>
                <a:spcPct val="80000"/>
              </a:lnSpc>
              <a:buNone/>
              <a:defRPr sz="1467">
                <a:solidFill>
                  <a:schemeClr val="bg1"/>
                </a:solidFill>
              </a:defRPr>
            </a:lvl2pPr>
            <a:lvl3pPr marL="0" indent="0">
              <a:buNone/>
              <a:defRPr sz="1467">
                <a:solidFill>
                  <a:schemeClr val="tx1"/>
                </a:solidFill>
              </a:defRPr>
            </a:lvl3pPr>
            <a:lvl4pPr marL="0" indent="0">
              <a:buNone/>
              <a:defRPr sz="1467">
                <a:solidFill>
                  <a:schemeClr val="tx1"/>
                </a:solidFill>
              </a:defRPr>
            </a:lvl4pPr>
            <a:lvl5pPr marL="0" indent="0">
              <a:buNone/>
              <a:defRPr sz="1467">
                <a:solidFill>
                  <a:schemeClr val="tx1"/>
                </a:solidFill>
              </a:defRPr>
            </a:lvl5pPr>
          </a:lstStyle>
          <a:p>
            <a:pPr lvl="0"/>
            <a:r>
              <a:rPr lang="en-US" dirty="0"/>
              <a:t>Department of Geography</a:t>
            </a:r>
          </a:p>
        </p:txBody>
      </p:sp>
    </p:spTree>
    <p:extLst>
      <p:ext uri="{BB962C8B-B14F-4D97-AF65-F5344CB8AC3E}">
        <p14:creationId xmlns:p14="http://schemas.microsoft.com/office/powerpoint/2010/main" val="33341483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3416004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49376"/>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10545713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9981575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20394450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966381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577611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5558549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7007003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20183661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10277580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49376"/>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13186743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1145F5-A5E9-5F43-82CD-3B9BA6E3131E}" type="datetimeFigureOut">
              <a:rPr lang="en-US" smtClean="0"/>
              <a:t>12/17/25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5DB4DC97-2DCE-6D4A-9FFB-7204BAC0FB8C}" type="slidenum">
              <a:rPr lang="en-US" smtClean="0"/>
              <a:t>‹#›</a:t>
            </a:fld>
            <a:endParaRPr lang="en-US"/>
          </a:p>
        </p:txBody>
      </p:sp>
    </p:spTree>
    <p:extLst>
      <p:ext uri="{BB962C8B-B14F-4D97-AF65-F5344CB8AC3E}">
        <p14:creationId xmlns:p14="http://schemas.microsoft.com/office/powerpoint/2010/main" val="9289163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DFB48-FC52-1144-AD44-DE7E13F5CA2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65ADD3A-BE58-5F4A-AA39-E70F8D65D6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893CBFF-4278-2F4E-81C4-BF0DC1197642}"/>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5" name="Footer Placeholder 4">
            <a:extLst>
              <a:ext uri="{FF2B5EF4-FFF2-40B4-BE49-F238E27FC236}">
                <a16:creationId xmlns:a16="http://schemas.microsoft.com/office/drawing/2014/main" id="{699F1A82-44D4-5F44-B53D-1D3FC256E1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6F79D2-D477-B945-B706-B2D711DE4110}"/>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29747640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D02B2-D71D-7C4A-ABD6-5B4F70BB1CC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2E2C90A-1F80-DC4E-BC5E-ABBDCABFA17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B861841-E050-D746-B220-2F4748794963}"/>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5" name="Footer Placeholder 4">
            <a:extLst>
              <a:ext uri="{FF2B5EF4-FFF2-40B4-BE49-F238E27FC236}">
                <a16:creationId xmlns:a16="http://schemas.microsoft.com/office/drawing/2014/main" id="{28F413F3-8B3D-3046-A0EA-45C3DD4992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0B759E-3026-4C41-8EEF-FF7B62EA1872}"/>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9085234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BBAEB-21CA-2D46-8A59-B2013AE1FE5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FEFEC6A-75EF-9A42-886F-4273F3174E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5590FB2-EA74-0D4D-A2DD-A06A4F66156D}"/>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5" name="Footer Placeholder 4">
            <a:extLst>
              <a:ext uri="{FF2B5EF4-FFF2-40B4-BE49-F238E27FC236}">
                <a16:creationId xmlns:a16="http://schemas.microsoft.com/office/drawing/2014/main" id="{512CAF61-46E2-0F46-B0C5-186534BA3C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241459-C465-4841-8BC6-718C32AF324A}"/>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14725872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D10E6-1075-2B4E-86C5-0A4CCC77118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B001A3E-9C6A-4D43-B148-93A1EB7B0B4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3300422-D4AB-7241-9DA9-6E23EB5C23D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D91CC8D-DA20-0C44-87EE-28DF99ED4E02}"/>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6" name="Footer Placeholder 5">
            <a:extLst>
              <a:ext uri="{FF2B5EF4-FFF2-40B4-BE49-F238E27FC236}">
                <a16:creationId xmlns:a16="http://schemas.microsoft.com/office/drawing/2014/main" id="{DAF42F24-DF88-BC4D-AB0F-7B87B9F570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5AA606-ABCA-9745-8655-05E60EE041BD}"/>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69293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12/17/25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30441776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CB59-BC4C-A049-B7BD-20A4D40562F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1281A71-493F-384B-A978-19CA300EE8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B508435-153F-2146-8067-17649B6FF55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169F96B-3D21-F34E-9F14-916E22341C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A48A594-0D33-F449-9D42-2FFFC25C38B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B3F464C0-4530-2549-97EE-C649EC716F07}"/>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8" name="Footer Placeholder 7">
            <a:extLst>
              <a:ext uri="{FF2B5EF4-FFF2-40B4-BE49-F238E27FC236}">
                <a16:creationId xmlns:a16="http://schemas.microsoft.com/office/drawing/2014/main" id="{3B34E1A3-9BEF-F640-8A30-A85F47B1D0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D0BF36-67F0-9B4F-A452-B761F4EFFCE0}"/>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24530847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2A568-CFC9-0A47-9A39-66D8D47D4EC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2946018-C906-CE42-B629-583016254DBD}"/>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4" name="Footer Placeholder 3">
            <a:extLst>
              <a:ext uri="{FF2B5EF4-FFF2-40B4-BE49-F238E27FC236}">
                <a16:creationId xmlns:a16="http://schemas.microsoft.com/office/drawing/2014/main" id="{CFFE73EE-8A90-EC44-8BE0-B2DA712907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BE1FE9-A370-7C4B-8A13-EFA59798A3BD}"/>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02134932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53FC2EC-2F71-CC4E-AF1E-F066E5112811}"/>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3" name="Footer Placeholder 2">
            <a:extLst>
              <a:ext uri="{FF2B5EF4-FFF2-40B4-BE49-F238E27FC236}">
                <a16:creationId xmlns:a16="http://schemas.microsoft.com/office/drawing/2014/main" id="{74306919-6A13-5E43-8E3F-5D94C54025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9075F62-D833-3446-9F4F-ABE5F72470E6}"/>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37486352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D9101-AB60-E244-A27F-FDCDC40B30F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78331E3-C424-0944-8AE5-418797C41C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F1988A06-82F1-964A-9FA6-053BEBAC5E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FA69A32-E978-E345-86C7-CDEE6A96CB99}"/>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6" name="Footer Placeholder 5">
            <a:extLst>
              <a:ext uri="{FF2B5EF4-FFF2-40B4-BE49-F238E27FC236}">
                <a16:creationId xmlns:a16="http://schemas.microsoft.com/office/drawing/2014/main" id="{B2E5EC70-6E1A-9D42-8005-D7DF580B4F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57C593-919A-0946-B140-58657A8B4343}"/>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41310030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42B71-A2E5-C74E-B5F6-3F85B80D5C0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F1AE41A-879A-2141-AE02-6D4F3AB2D6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D77F3C-F309-A54C-B9C7-70A32E0BBB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FBCDE56-2BD0-604C-BD17-D344E6F67D52}"/>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6" name="Footer Placeholder 5">
            <a:extLst>
              <a:ext uri="{FF2B5EF4-FFF2-40B4-BE49-F238E27FC236}">
                <a16:creationId xmlns:a16="http://schemas.microsoft.com/office/drawing/2014/main" id="{D44C1D53-E42B-0C43-8134-376724A328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434145-43C5-2045-89EC-9CCC97DAD856}"/>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26005682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31954-CC60-3744-A53F-14A0A32F9DF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F127D35-4605-B749-9E26-F3EC24DDD2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60D13E0-A73A-3647-8F6C-57E7C2FC2C2E}"/>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5" name="Footer Placeholder 4">
            <a:extLst>
              <a:ext uri="{FF2B5EF4-FFF2-40B4-BE49-F238E27FC236}">
                <a16:creationId xmlns:a16="http://schemas.microsoft.com/office/drawing/2014/main" id="{4F35FDA9-5577-2341-8482-308E1EE5F9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0B1F54-558D-3141-BFEE-CC809C6F7A56}"/>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208935839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BED460-AB78-5145-A912-735A88F9C1E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9A4A3DD-0A00-164A-A77B-96054C885AA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B102EF0-0720-2948-A803-6ACFE042830B}"/>
              </a:ext>
            </a:extLst>
          </p:cNvPr>
          <p:cNvSpPr>
            <a:spLocks noGrp="1"/>
          </p:cNvSpPr>
          <p:nvPr>
            <p:ph type="dt" sz="half" idx="10"/>
          </p:nvPr>
        </p:nvSpPr>
        <p:spPr/>
        <p:txBody>
          <a:bodyPr/>
          <a:lstStyle/>
          <a:p>
            <a:fld id="{1BF022BE-8610-1F4E-9331-CE18742C33C9}" type="datetimeFigureOut">
              <a:rPr lang="en-US" smtClean="0"/>
              <a:t>12/17/25</a:t>
            </a:fld>
            <a:endParaRPr lang="en-US"/>
          </a:p>
        </p:txBody>
      </p:sp>
      <p:sp>
        <p:nvSpPr>
          <p:cNvPr id="5" name="Footer Placeholder 4">
            <a:extLst>
              <a:ext uri="{FF2B5EF4-FFF2-40B4-BE49-F238E27FC236}">
                <a16:creationId xmlns:a16="http://schemas.microsoft.com/office/drawing/2014/main" id="{0B47A4C6-6F2E-F94C-BCEA-8B3BD03DDD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33D8F1-1F7D-0841-9D75-F9CBBD77BB88}"/>
              </a:ext>
            </a:extLst>
          </p:cNvPr>
          <p:cNvSpPr>
            <a:spLocks noGrp="1"/>
          </p:cNvSpPr>
          <p:nvPr>
            <p:ph type="sldNum" sz="quarter" idx="12"/>
          </p:nvPr>
        </p:nvSpPr>
        <p:spPr/>
        <p:txBody>
          <a:bodyPr/>
          <a:lstStyle/>
          <a:p>
            <a:fld id="{0951C200-C086-7B4F-896D-4DD7249912BA}" type="slidenum">
              <a:rPr lang="en-US" smtClean="0"/>
              <a:t>‹#›</a:t>
            </a:fld>
            <a:endParaRPr lang="en-US"/>
          </a:p>
        </p:txBody>
      </p:sp>
    </p:spTree>
    <p:extLst>
      <p:ext uri="{BB962C8B-B14F-4D97-AF65-F5344CB8AC3E}">
        <p14:creationId xmlns:p14="http://schemas.microsoft.com/office/powerpoint/2010/main" val="2529361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12/17/25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8362237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12/17/25</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2072458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12/17/25</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764637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12/17/25</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1518894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12/17/25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916052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BB000D9-F882-5444-9F67-E68F2BDFFFE1}" type="datetimeFigureOut">
              <a:rPr lang="en-US" smtClean="0"/>
              <a:t>12/17/25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D6546FE1-E9C1-874D-9DC1-7F2475AD2B3C}" type="slidenum">
              <a:rPr lang="en-US" smtClean="0"/>
              <a:t>‹#›</a:t>
            </a:fld>
            <a:endParaRPr lang="en-US"/>
          </a:p>
        </p:txBody>
      </p:sp>
    </p:spTree>
    <p:extLst>
      <p:ext uri="{BB962C8B-B14F-4D97-AF65-F5344CB8AC3E}">
        <p14:creationId xmlns:p14="http://schemas.microsoft.com/office/powerpoint/2010/main" val="7763373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microsoft.com/office/2007/relationships/hdphoto" Target="../media/hdphoto1.wdp"/><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Slide Number Placeholder 5"/>
          <p:cNvSpPr>
            <a:spLocks noGrp="1"/>
          </p:cNvSpPr>
          <p:nvPr>
            <p:ph type="sldNum" sz="quarter" idx="4"/>
          </p:nvPr>
        </p:nvSpPr>
        <p:spPr>
          <a:xfrm>
            <a:off x="11275948" y="6373870"/>
            <a:ext cx="540000" cy="144000"/>
          </a:xfrm>
          <a:prstGeom prst="rect">
            <a:avLst/>
          </a:prstGeom>
        </p:spPr>
        <p:txBody>
          <a:bodyPr vert="horz" lIns="0" tIns="0" rIns="0" bIns="0" rtlCol="0" anchor="b" anchorCtr="0">
            <a:noAutofit/>
          </a:bodyPr>
          <a:lstStyle>
            <a:lvl1pPr algn="r">
              <a:defRPr sz="1000" b="1">
                <a:solidFill>
                  <a:schemeClr val="tx1"/>
                </a:solidFill>
              </a:defRPr>
            </a:lvl1pPr>
          </a:lstStyle>
          <a:p>
            <a:fld id="{0B868178-02AE-42FC-958D-6B8F13B60175}" type="slidenum">
              <a:rPr lang="en-GB" smtClean="0"/>
              <a:pPr/>
              <a:t>‹#›</a:t>
            </a:fld>
            <a:endParaRPr lang="en-GB" dirty="0"/>
          </a:p>
        </p:txBody>
      </p:sp>
      <p:cxnSp>
        <p:nvCxnSpPr>
          <p:cNvPr id="8" name="Straight Connector 7"/>
          <p:cNvCxnSpPr/>
          <p:nvPr userDrawn="1"/>
        </p:nvCxnSpPr>
        <p:spPr>
          <a:xfrm>
            <a:off x="443876" y="6366670"/>
            <a:ext cx="11372072"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ectangle 8"/>
          <p:cNvSpPr/>
          <p:nvPr userDrawn="1"/>
        </p:nvSpPr>
        <p:spPr>
          <a:xfrm>
            <a:off x="1271508" y="6382660"/>
            <a:ext cx="6552728" cy="400110"/>
          </a:xfrm>
          <a:prstGeom prst="rect">
            <a:avLst/>
          </a:prstGeom>
        </p:spPr>
        <p:txBody>
          <a:bodyPr wrap="square">
            <a:spAutoFit/>
          </a:bodyPr>
          <a:lstStyle/>
          <a:p>
            <a:r>
              <a:rPr lang="en-GB" sz="1000" dirty="0"/>
              <a:t>Anwar Musah</a:t>
            </a:r>
          </a:p>
          <a:p>
            <a:r>
              <a:rPr lang="en-GB" sz="1000" baseline="0" dirty="0"/>
              <a:t>Department of Geography | University College London</a:t>
            </a:r>
            <a:endParaRPr lang="en-GB" sz="1000" dirty="0"/>
          </a:p>
        </p:txBody>
      </p:sp>
      <p:sp>
        <p:nvSpPr>
          <p:cNvPr id="10" name="Rectangle 9"/>
          <p:cNvSpPr/>
          <p:nvPr userDrawn="1"/>
        </p:nvSpPr>
        <p:spPr>
          <a:xfrm>
            <a:off x="407412" y="6382660"/>
            <a:ext cx="809837" cy="246221"/>
          </a:xfrm>
          <a:prstGeom prst="rect">
            <a:avLst/>
          </a:prstGeom>
        </p:spPr>
        <p:txBody>
          <a:bodyPr wrap="none">
            <a:spAutoFit/>
          </a:bodyPr>
          <a:lstStyle/>
          <a:p>
            <a:r>
              <a:rPr lang="en-US" sz="1000" dirty="0"/>
              <a:t>26/09/2022</a:t>
            </a:r>
            <a:endParaRPr lang="en-GB" sz="1000" dirty="0"/>
          </a:p>
        </p:txBody>
      </p:sp>
      <p:grpSp>
        <p:nvGrpSpPr>
          <p:cNvPr id="6" name="Group 5">
            <a:extLst>
              <a:ext uri="{FF2B5EF4-FFF2-40B4-BE49-F238E27FC236}">
                <a16:creationId xmlns:a16="http://schemas.microsoft.com/office/drawing/2014/main" id="{7BDAA3BF-490B-F04A-A2CB-E621585C9A06}"/>
              </a:ext>
            </a:extLst>
          </p:cNvPr>
          <p:cNvGrpSpPr/>
          <p:nvPr userDrawn="1"/>
        </p:nvGrpSpPr>
        <p:grpSpPr>
          <a:xfrm>
            <a:off x="0" y="-2117"/>
            <a:ext cx="12192000" cy="988484"/>
            <a:chOff x="0" y="-1588"/>
            <a:chExt cx="9144000" cy="741363"/>
          </a:xfrm>
          <a:solidFill>
            <a:srgbClr val="D6D2C4"/>
          </a:solidFill>
        </p:grpSpPr>
        <p:sp>
          <p:nvSpPr>
            <p:cNvPr id="11" name="Freeform 5">
              <a:extLst>
                <a:ext uri="{FF2B5EF4-FFF2-40B4-BE49-F238E27FC236}">
                  <a16:creationId xmlns:a16="http://schemas.microsoft.com/office/drawing/2014/main" id="{B61271D3-7DDF-6F43-BB50-A40EB80AAFC3}"/>
                </a:ext>
              </a:extLst>
            </p:cNvPr>
            <p:cNvSpPr>
              <a:spLocks/>
            </p:cNvSpPr>
            <p:nvPr/>
          </p:nvSpPr>
          <p:spPr bwMode="auto">
            <a:xfrm>
              <a:off x="0" y="-1588"/>
              <a:ext cx="9144000" cy="741363"/>
            </a:xfrm>
            <a:custGeom>
              <a:avLst/>
              <a:gdLst>
                <a:gd name="T0" fmla="*/ 0 w 1123"/>
                <a:gd name="T1" fmla="*/ 0 h 90"/>
                <a:gd name="T2" fmla="*/ 0 w 1123"/>
                <a:gd name="T3" fmla="*/ 90 h 90"/>
                <a:gd name="T4" fmla="*/ 957 w 1123"/>
                <a:gd name="T5" fmla="*/ 90 h 90"/>
                <a:gd name="T6" fmla="*/ 955 w 1123"/>
                <a:gd name="T7" fmla="*/ 89 h 90"/>
                <a:gd name="T8" fmla="*/ 949 w 1123"/>
                <a:gd name="T9" fmla="*/ 73 h 90"/>
                <a:gd name="T10" fmla="*/ 949 w 1123"/>
                <a:gd name="T11" fmla="*/ 43 h 90"/>
                <a:gd name="T12" fmla="*/ 966 w 1123"/>
                <a:gd name="T13" fmla="*/ 43 h 90"/>
                <a:gd name="T14" fmla="*/ 966 w 1123"/>
                <a:gd name="T15" fmla="*/ 74 h 90"/>
                <a:gd name="T16" fmla="*/ 967 w 1123"/>
                <a:gd name="T17" fmla="*/ 80 h 90"/>
                <a:gd name="T18" fmla="*/ 973 w 1123"/>
                <a:gd name="T19" fmla="*/ 82 h 90"/>
                <a:gd name="T20" fmla="*/ 978 w 1123"/>
                <a:gd name="T21" fmla="*/ 80 h 90"/>
                <a:gd name="T22" fmla="*/ 980 w 1123"/>
                <a:gd name="T23" fmla="*/ 74 h 90"/>
                <a:gd name="T24" fmla="*/ 980 w 1123"/>
                <a:gd name="T25" fmla="*/ 43 h 90"/>
                <a:gd name="T26" fmla="*/ 996 w 1123"/>
                <a:gd name="T27" fmla="*/ 43 h 90"/>
                <a:gd name="T28" fmla="*/ 996 w 1123"/>
                <a:gd name="T29" fmla="*/ 70 h 90"/>
                <a:gd name="T30" fmla="*/ 990 w 1123"/>
                <a:gd name="T31" fmla="*/ 89 h 90"/>
                <a:gd name="T32" fmla="*/ 988 w 1123"/>
                <a:gd name="T33" fmla="*/ 90 h 90"/>
                <a:gd name="T34" fmla="*/ 1012 w 1123"/>
                <a:gd name="T35" fmla="*/ 90 h 90"/>
                <a:gd name="T36" fmla="*/ 1002 w 1123"/>
                <a:gd name="T37" fmla="*/ 68 h 90"/>
                <a:gd name="T38" fmla="*/ 1028 w 1123"/>
                <a:gd name="T39" fmla="*/ 41 h 90"/>
                <a:gd name="T40" fmla="*/ 1048 w 1123"/>
                <a:gd name="T41" fmla="*/ 49 h 90"/>
                <a:gd name="T42" fmla="*/ 1052 w 1123"/>
                <a:gd name="T43" fmla="*/ 55 h 90"/>
                <a:gd name="T44" fmla="*/ 1039 w 1123"/>
                <a:gd name="T45" fmla="*/ 62 h 90"/>
                <a:gd name="T46" fmla="*/ 1028 w 1123"/>
                <a:gd name="T47" fmla="*/ 53 h 90"/>
                <a:gd name="T48" fmla="*/ 1022 w 1123"/>
                <a:gd name="T49" fmla="*/ 56 h 90"/>
                <a:gd name="T50" fmla="*/ 1018 w 1123"/>
                <a:gd name="T51" fmla="*/ 67 h 90"/>
                <a:gd name="T52" fmla="*/ 1028 w 1123"/>
                <a:gd name="T53" fmla="*/ 82 h 90"/>
                <a:gd name="T54" fmla="*/ 1039 w 1123"/>
                <a:gd name="T55" fmla="*/ 74 h 90"/>
                <a:gd name="T56" fmla="*/ 1052 w 1123"/>
                <a:gd name="T57" fmla="*/ 80 h 90"/>
                <a:gd name="T58" fmla="*/ 1047 w 1123"/>
                <a:gd name="T59" fmla="*/ 87 h 90"/>
                <a:gd name="T60" fmla="*/ 1044 w 1123"/>
                <a:gd name="T61" fmla="*/ 90 h 90"/>
                <a:gd name="T62" fmla="*/ 1059 w 1123"/>
                <a:gd name="T63" fmla="*/ 90 h 90"/>
                <a:gd name="T64" fmla="*/ 1059 w 1123"/>
                <a:gd name="T65" fmla="*/ 43 h 90"/>
                <a:gd name="T66" fmla="*/ 1075 w 1123"/>
                <a:gd name="T67" fmla="*/ 43 h 90"/>
                <a:gd name="T68" fmla="*/ 1075 w 1123"/>
                <a:gd name="T69" fmla="*/ 80 h 90"/>
                <a:gd name="T70" fmla="*/ 1096 w 1123"/>
                <a:gd name="T71" fmla="*/ 80 h 90"/>
                <a:gd name="T72" fmla="*/ 1096 w 1123"/>
                <a:gd name="T73" fmla="*/ 90 h 90"/>
                <a:gd name="T74" fmla="*/ 1123 w 1123"/>
                <a:gd name="T75" fmla="*/ 90 h 90"/>
                <a:gd name="T76" fmla="*/ 1123 w 1123"/>
                <a:gd name="T77" fmla="*/ 0 h 90"/>
                <a:gd name="T78" fmla="*/ 0 w 1123"/>
                <a:gd name="T7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90">
                  <a:moveTo>
                    <a:pt x="0" y="0"/>
                  </a:moveTo>
                  <a:cubicBezTo>
                    <a:pt x="0" y="90"/>
                    <a:pt x="0" y="90"/>
                    <a:pt x="0" y="90"/>
                  </a:cubicBezTo>
                  <a:cubicBezTo>
                    <a:pt x="957" y="90"/>
                    <a:pt x="957" y="90"/>
                    <a:pt x="957" y="90"/>
                  </a:cubicBezTo>
                  <a:cubicBezTo>
                    <a:pt x="956" y="90"/>
                    <a:pt x="955" y="89"/>
                    <a:pt x="955" y="89"/>
                  </a:cubicBezTo>
                  <a:cubicBezTo>
                    <a:pt x="950" y="84"/>
                    <a:pt x="950" y="78"/>
                    <a:pt x="949" y="73"/>
                  </a:cubicBezTo>
                  <a:cubicBezTo>
                    <a:pt x="949" y="43"/>
                    <a:pt x="949" y="43"/>
                    <a:pt x="949" y="43"/>
                  </a:cubicBezTo>
                  <a:cubicBezTo>
                    <a:pt x="966" y="43"/>
                    <a:pt x="966" y="43"/>
                    <a:pt x="966" y="43"/>
                  </a:cubicBezTo>
                  <a:cubicBezTo>
                    <a:pt x="966" y="74"/>
                    <a:pt x="966" y="74"/>
                    <a:pt x="966" y="74"/>
                  </a:cubicBezTo>
                  <a:cubicBezTo>
                    <a:pt x="966" y="76"/>
                    <a:pt x="966" y="79"/>
                    <a:pt x="967" y="80"/>
                  </a:cubicBezTo>
                  <a:cubicBezTo>
                    <a:pt x="969" y="82"/>
                    <a:pt x="971" y="82"/>
                    <a:pt x="973" y="82"/>
                  </a:cubicBezTo>
                  <a:cubicBezTo>
                    <a:pt x="975" y="82"/>
                    <a:pt x="977" y="81"/>
                    <a:pt x="978" y="80"/>
                  </a:cubicBezTo>
                  <a:cubicBezTo>
                    <a:pt x="979" y="79"/>
                    <a:pt x="980" y="76"/>
                    <a:pt x="980" y="74"/>
                  </a:cubicBezTo>
                  <a:cubicBezTo>
                    <a:pt x="980" y="43"/>
                    <a:pt x="980" y="43"/>
                    <a:pt x="980" y="43"/>
                  </a:cubicBezTo>
                  <a:cubicBezTo>
                    <a:pt x="996" y="43"/>
                    <a:pt x="996" y="43"/>
                    <a:pt x="996" y="43"/>
                  </a:cubicBezTo>
                  <a:cubicBezTo>
                    <a:pt x="996" y="70"/>
                    <a:pt x="996" y="70"/>
                    <a:pt x="996" y="70"/>
                  </a:cubicBezTo>
                  <a:cubicBezTo>
                    <a:pt x="996" y="75"/>
                    <a:pt x="996" y="83"/>
                    <a:pt x="990" y="89"/>
                  </a:cubicBezTo>
                  <a:cubicBezTo>
                    <a:pt x="989" y="89"/>
                    <a:pt x="989" y="90"/>
                    <a:pt x="988" y="90"/>
                  </a:cubicBezTo>
                  <a:cubicBezTo>
                    <a:pt x="1012" y="90"/>
                    <a:pt x="1012" y="90"/>
                    <a:pt x="1012" y="90"/>
                  </a:cubicBezTo>
                  <a:cubicBezTo>
                    <a:pt x="1005" y="85"/>
                    <a:pt x="1002" y="76"/>
                    <a:pt x="1002" y="68"/>
                  </a:cubicBezTo>
                  <a:cubicBezTo>
                    <a:pt x="1002" y="55"/>
                    <a:pt x="1011" y="41"/>
                    <a:pt x="1028" y="41"/>
                  </a:cubicBezTo>
                  <a:cubicBezTo>
                    <a:pt x="1035" y="41"/>
                    <a:pt x="1043" y="44"/>
                    <a:pt x="1048" y="49"/>
                  </a:cubicBezTo>
                  <a:cubicBezTo>
                    <a:pt x="1050" y="51"/>
                    <a:pt x="1051" y="53"/>
                    <a:pt x="1052" y="55"/>
                  </a:cubicBezTo>
                  <a:cubicBezTo>
                    <a:pt x="1039" y="62"/>
                    <a:pt x="1039" y="62"/>
                    <a:pt x="1039" y="62"/>
                  </a:cubicBezTo>
                  <a:cubicBezTo>
                    <a:pt x="1038" y="59"/>
                    <a:pt x="1035" y="53"/>
                    <a:pt x="1028" y="53"/>
                  </a:cubicBezTo>
                  <a:cubicBezTo>
                    <a:pt x="1025" y="53"/>
                    <a:pt x="1023" y="55"/>
                    <a:pt x="1022" y="56"/>
                  </a:cubicBezTo>
                  <a:cubicBezTo>
                    <a:pt x="1018" y="60"/>
                    <a:pt x="1018" y="65"/>
                    <a:pt x="1018" y="67"/>
                  </a:cubicBezTo>
                  <a:cubicBezTo>
                    <a:pt x="1018" y="75"/>
                    <a:pt x="1021" y="82"/>
                    <a:pt x="1028" y="82"/>
                  </a:cubicBezTo>
                  <a:cubicBezTo>
                    <a:pt x="1036" y="82"/>
                    <a:pt x="1038" y="75"/>
                    <a:pt x="1039" y="74"/>
                  </a:cubicBezTo>
                  <a:cubicBezTo>
                    <a:pt x="1052" y="80"/>
                    <a:pt x="1052" y="80"/>
                    <a:pt x="1052" y="80"/>
                  </a:cubicBezTo>
                  <a:cubicBezTo>
                    <a:pt x="1051" y="83"/>
                    <a:pt x="1050" y="85"/>
                    <a:pt x="1047" y="87"/>
                  </a:cubicBezTo>
                  <a:cubicBezTo>
                    <a:pt x="1046" y="88"/>
                    <a:pt x="1045" y="89"/>
                    <a:pt x="1044" y="90"/>
                  </a:cubicBezTo>
                  <a:cubicBezTo>
                    <a:pt x="1059" y="90"/>
                    <a:pt x="1059" y="90"/>
                    <a:pt x="1059" y="90"/>
                  </a:cubicBezTo>
                  <a:cubicBezTo>
                    <a:pt x="1059" y="43"/>
                    <a:pt x="1059" y="43"/>
                    <a:pt x="1059" y="43"/>
                  </a:cubicBezTo>
                  <a:cubicBezTo>
                    <a:pt x="1075" y="43"/>
                    <a:pt x="1075" y="43"/>
                    <a:pt x="1075" y="43"/>
                  </a:cubicBezTo>
                  <a:cubicBezTo>
                    <a:pt x="1075" y="80"/>
                    <a:pt x="1075" y="80"/>
                    <a:pt x="1075" y="80"/>
                  </a:cubicBezTo>
                  <a:cubicBezTo>
                    <a:pt x="1096" y="80"/>
                    <a:pt x="1096" y="80"/>
                    <a:pt x="1096" y="80"/>
                  </a:cubicBezTo>
                  <a:cubicBezTo>
                    <a:pt x="1096" y="90"/>
                    <a:pt x="1096" y="90"/>
                    <a:pt x="1096" y="90"/>
                  </a:cubicBezTo>
                  <a:cubicBezTo>
                    <a:pt x="1123" y="90"/>
                    <a:pt x="1123" y="90"/>
                    <a:pt x="1123" y="90"/>
                  </a:cubicBezTo>
                  <a:cubicBezTo>
                    <a:pt x="1123" y="0"/>
                    <a:pt x="1123" y="0"/>
                    <a:pt x="1123" y="0"/>
                  </a:cubicBez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400"/>
            </a:p>
          </p:txBody>
        </p:sp>
        <p:pic>
          <p:nvPicPr>
            <p:cNvPr id="12" name="Picture 11">
              <a:extLst>
                <a:ext uri="{FF2B5EF4-FFF2-40B4-BE49-F238E27FC236}">
                  <a16:creationId xmlns:a16="http://schemas.microsoft.com/office/drawing/2014/main" id="{5434D1C0-E761-1A47-8DBA-F01E27D73688}"/>
                </a:ext>
              </a:extLst>
            </p:cNvPr>
            <p:cNvPicPr>
              <a:picLocks noChangeAspect="1"/>
            </p:cNvPicPr>
            <p:nvPr/>
          </p:nvPicPr>
          <p:blipFill>
            <a:blip r:embed="rId16">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tretch>
              <a:fillRect/>
            </a:stretch>
          </p:blipFill>
          <p:spPr>
            <a:xfrm flipH="1">
              <a:off x="7524000" y="360000"/>
              <a:ext cx="147064" cy="172800"/>
            </a:xfrm>
            <a:prstGeom prst="rect">
              <a:avLst/>
            </a:prstGeom>
            <a:noFill/>
          </p:spPr>
        </p:pic>
      </p:grpSp>
      <p:sp>
        <p:nvSpPr>
          <p:cNvPr id="13" name="Text Placeholder 6">
            <a:extLst>
              <a:ext uri="{FF2B5EF4-FFF2-40B4-BE49-F238E27FC236}">
                <a16:creationId xmlns:a16="http://schemas.microsoft.com/office/drawing/2014/main" id="{DF6B7FAD-114F-BE45-98FE-B3374CB38F71}"/>
              </a:ext>
            </a:extLst>
          </p:cNvPr>
          <p:cNvSpPr txBox="1">
            <a:spLocks/>
          </p:cNvSpPr>
          <p:nvPr userDrawn="1"/>
        </p:nvSpPr>
        <p:spPr>
          <a:xfrm>
            <a:off x="288000" y="288000"/>
            <a:ext cx="7318611" cy="390725"/>
          </a:xfrm>
        </p:spPr>
        <p:txBody>
          <a:bodyPr lIns="0" tIns="0" rIns="0" bIns="0">
            <a:noAutofit/>
          </a:bodyPr>
          <a:lstStyle>
            <a:lvl1pPr marL="0" indent="0" algn="l" defTabSz="914400" rtl="0" eaLnBrk="1" latinLnBrk="0" hangingPunct="1">
              <a:lnSpc>
                <a:spcPct val="80000"/>
              </a:lnSpc>
              <a:spcBef>
                <a:spcPts val="1000"/>
              </a:spcBef>
              <a:buFont typeface="Arial"/>
              <a:buNone/>
              <a:defRPr sz="1467" kern="1200" baseline="0">
                <a:solidFill>
                  <a:schemeClr val="bg1"/>
                </a:solidFill>
                <a:latin typeface="+mn-lt"/>
                <a:ea typeface="+mn-ea"/>
                <a:cs typeface="+mn-cs"/>
              </a:defRPr>
            </a:lvl1pPr>
            <a:lvl2pPr marL="0" indent="0" algn="l" defTabSz="914400" rtl="0" eaLnBrk="1" latinLnBrk="0" hangingPunct="1">
              <a:lnSpc>
                <a:spcPct val="80000"/>
              </a:lnSpc>
              <a:spcBef>
                <a:spcPts val="500"/>
              </a:spcBef>
              <a:buFont typeface="Arial"/>
              <a:buNone/>
              <a:defRPr sz="1467" kern="1200">
                <a:solidFill>
                  <a:schemeClr val="bg1"/>
                </a:solidFill>
                <a:latin typeface="+mn-lt"/>
                <a:ea typeface="+mn-ea"/>
                <a:cs typeface="+mn-cs"/>
              </a:defRPr>
            </a:lvl2pPr>
            <a:lvl3pPr marL="0" indent="0" algn="l" defTabSz="914400" rtl="0" eaLnBrk="1" latinLnBrk="0" hangingPunct="1">
              <a:lnSpc>
                <a:spcPct val="90000"/>
              </a:lnSpc>
              <a:spcBef>
                <a:spcPts val="500"/>
              </a:spcBef>
              <a:buFont typeface="Arial"/>
              <a:buNone/>
              <a:defRPr sz="1467" kern="1200">
                <a:solidFill>
                  <a:schemeClr val="tx1"/>
                </a:solidFill>
                <a:latin typeface="+mn-lt"/>
                <a:ea typeface="+mn-ea"/>
                <a:cs typeface="+mn-cs"/>
              </a:defRPr>
            </a:lvl3pPr>
            <a:lvl4pPr marL="0" indent="0" algn="l" defTabSz="914400" rtl="0" eaLnBrk="1" latinLnBrk="0" hangingPunct="1">
              <a:lnSpc>
                <a:spcPct val="90000"/>
              </a:lnSpc>
              <a:spcBef>
                <a:spcPts val="500"/>
              </a:spcBef>
              <a:buFont typeface="Arial"/>
              <a:buNone/>
              <a:defRPr sz="1467" kern="1200">
                <a:solidFill>
                  <a:schemeClr val="tx1"/>
                </a:solidFill>
                <a:latin typeface="+mn-lt"/>
                <a:ea typeface="+mn-ea"/>
                <a:cs typeface="+mn-cs"/>
              </a:defRPr>
            </a:lvl4pPr>
            <a:lvl5pPr marL="0" indent="0" algn="l" defTabSz="914400" rtl="0" eaLnBrk="1" latinLnBrk="0" hangingPunct="1">
              <a:lnSpc>
                <a:spcPct val="90000"/>
              </a:lnSpc>
              <a:spcBef>
                <a:spcPts val="500"/>
              </a:spcBef>
              <a:buFont typeface="Arial"/>
              <a:buNone/>
              <a:defRPr sz="1467"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a:t>Department of Geography</a:t>
            </a:r>
            <a:endParaRPr lang="en-US" dirty="0"/>
          </a:p>
        </p:txBody>
      </p:sp>
    </p:spTree>
    <p:extLst>
      <p:ext uri="{BB962C8B-B14F-4D97-AF65-F5344CB8AC3E}">
        <p14:creationId xmlns:p14="http://schemas.microsoft.com/office/powerpoint/2010/main" val="1012577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 id="2147483674" r:id="rId13"/>
    <p:sldLayoutId id="2147483675"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29111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5B728D-147A-AA42-A84F-542DE15F9C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4ACF765-3E8B-014B-9438-609865BCC9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E32CB6F-4041-3145-A340-976941D6B6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F022BE-8610-1F4E-9331-CE18742C33C9}" type="datetimeFigureOut">
              <a:rPr lang="en-US" smtClean="0"/>
              <a:t>12/17/25</a:t>
            </a:fld>
            <a:endParaRPr lang="en-US"/>
          </a:p>
        </p:txBody>
      </p:sp>
      <p:sp>
        <p:nvSpPr>
          <p:cNvPr id="5" name="Footer Placeholder 4">
            <a:extLst>
              <a:ext uri="{FF2B5EF4-FFF2-40B4-BE49-F238E27FC236}">
                <a16:creationId xmlns:a16="http://schemas.microsoft.com/office/drawing/2014/main" id="{5F32B794-9736-1844-8DBE-BDD6A051D1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752CE44-1028-1B44-A218-1627293190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51C200-C086-7B4F-896D-4DD7249912BA}" type="slidenum">
              <a:rPr lang="en-US" smtClean="0"/>
              <a:t>‹#›</a:t>
            </a:fld>
            <a:endParaRPr lang="en-US"/>
          </a:p>
        </p:txBody>
      </p:sp>
    </p:spTree>
    <p:extLst>
      <p:ext uri="{BB962C8B-B14F-4D97-AF65-F5344CB8AC3E}">
        <p14:creationId xmlns:p14="http://schemas.microsoft.com/office/powerpoint/2010/main" val="196785371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musah@ucl.ac.uk"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gif"/><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0.gif"/><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0.gif"/><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hyperlink" Target="https://bikedata.cyclestreets.net/" TargetMode="Externa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8" Type="http://schemas.openxmlformats.org/officeDocument/2006/relationships/hyperlink" Target="https://doi.org/10.1016/j.apgeog.2022.102718" TargetMode="External"/><Relationship Id="rId3" Type="http://schemas.openxmlformats.org/officeDocument/2006/relationships/image" Target="../media/image25.jpeg"/><Relationship Id="rId7" Type="http://schemas.openxmlformats.org/officeDocument/2006/relationships/hyperlink" Target="https://doi.org/10.1177/23998083211001836"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doi.org/10.1016/j.apgeog.2019.102126" TargetMode="External"/><Relationship Id="rId5" Type="http://schemas.openxmlformats.org/officeDocument/2006/relationships/image" Target="../media/image27.png"/><Relationship Id="rId10" Type="http://schemas.openxmlformats.org/officeDocument/2006/relationships/image" Target="../media/image28.png"/><Relationship Id="rId4" Type="http://schemas.openxmlformats.org/officeDocument/2006/relationships/image" Target="../media/image26.png"/><Relationship Id="rId9" Type="http://schemas.openxmlformats.org/officeDocument/2006/relationships/hyperlink" Target="http://dx.doi.org/10.1136/bmjopen-2022-063703"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malariaatlas.org/"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hyperlink" Target="https://espen.afro.who.int/" TargetMode="External"/><Relationship Id="rId2" Type="http://schemas.openxmlformats.org/officeDocument/2006/relationships/notesSlide" Target="../notesSlides/notesSlide19.xml"/><Relationship Id="rId1" Type="http://schemas.openxmlformats.org/officeDocument/2006/relationships/slideLayout" Target="../slideLayouts/slideLayout27.xml"/><Relationship Id="rId6" Type="http://schemas.openxmlformats.org/officeDocument/2006/relationships/hyperlink" Target="http://www.thiswormyworld.org/" TargetMode="External"/><Relationship Id="rId5" Type="http://schemas.openxmlformats.org/officeDocument/2006/relationships/image" Target="../media/image38.jpeg"/><Relationship Id="rId4" Type="http://schemas.openxmlformats.org/officeDocument/2006/relationships/image" Target="../media/image37.jpeg"/></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notesSlide" Target="../notesSlides/notesSlide20.xml"/><Relationship Id="rId1" Type="http://schemas.openxmlformats.org/officeDocument/2006/relationships/slideLayout" Target="../slideLayouts/slideLayout27.xml"/><Relationship Id="rId4" Type="http://schemas.openxmlformats.org/officeDocument/2006/relationships/image" Target="../media/image39.png"/></Relationships>
</file>

<file path=ppt/slides/_rels/slide3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167A4CB3-F0C9-5F4A-8B2A-F66E99725E17}"/>
              </a:ext>
            </a:extLst>
          </p:cNvPr>
          <p:cNvSpPr/>
          <p:nvPr/>
        </p:nvSpPr>
        <p:spPr>
          <a:xfrm>
            <a:off x="435348" y="1781416"/>
            <a:ext cx="8718795" cy="3847207"/>
          </a:xfrm>
          <a:prstGeom prst="rect">
            <a:avLst/>
          </a:prstGeom>
        </p:spPr>
        <p:txBody>
          <a:bodyPr wrap="square">
            <a:spAutoFit/>
          </a:bodyPr>
          <a:lstStyle/>
          <a:p>
            <a:r>
              <a:rPr lang="en-GB" sz="2000" b="1" cap="all" dirty="0">
                <a:latin typeface="Helvetica Neue Light" panose="02000403000000020004" pitchFamily="2" charset="0"/>
                <a:ea typeface="Helvetica Neue Light" panose="02000403000000020004" pitchFamily="2" charset="0"/>
                <a:cs typeface="Calibri Light" charset="0"/>
              </a:rPr>
              <a:t>GEOG0114: Principles of spatial analysis</a:t>
            </a:r>
            <a:br>
              <a:rPr lang="en-GB" sz="2000" cap="all" dirty="0">
                <a:latin typeface="Helvetica Neue Light" panose="02000403000000020004" pitchFamily="2" charset="0"/>
                <a:ea typeface="Helvetica Neue Light" panose="02000403000000020004" pitchFamily="2" charset="0"/>
                <a:cs typeface="Calibri Light" charset="0"/>
              </a:rPr>
            </a:br>
            <a:endParaRPr lang="en-GB" sz="2000" cap="all" dirty="0">
              <a:latin typeface="Helvetica Neue Light" panose="02000403000000020004" pitchFamily="2" charset="0"/>
              <a:ea typeface="Helvetica Neue Light" panose="02000403000000020004" pitchFamily="2" charset="0"/>
              <a:cs typeface="Calibri Light" charset="0"/>
            </a:endParaRPr>
          </a:p>
          <a:p>
            <a:endParaRPr lang="en-GB" sz="3200" b="1" cap="all" dirty="0">
              <a:latin typeface="Helvetica Neue Light" panose="02000403000000020004" pitchFamily="2" charset="0"/>
              <a:ea typeface="Helvetica Neue Light" panose="02000403000000020004" pitchFamily="2" charset="0"/>
              <a:cs typeface="Calibri Light" charset="0"/>
            </a:endParaRPr>
          </a:p>
          <a:p>
            <a:r>
              <a:rPr lang="en-GB" sz="3200" b="1" cap="all" dirty="0">
                <a:latin typeface="Helvetica Neue Light" panose="02000403000000020004" pitchFamily="2" charset="0"/>
                <a:ea typeface="Helvetica Neue Light" panose="02000403000000020004" pitchFamily="2" charset="0"/>
                <a:cs typeface="Calibri Light" charset="0"/>
              </a:rPr>
              <a:t>WEEK 1:</a:t>
            </a:r>
            <a:r>
              <a:rPr lang="en-GB" sz="2800" cap="all" dirty="0">
                <a:solidFill>
                  <a:prstClr val="black"/>
                </a:solidFill>
                <a:latin typeface="Helvetica Neue Light" panose="02000403000000020004" pitchFamily="2" charset="0"/>
                <a:ea typeface="Helvetica Neue Light" panose="02000403000000020004" pitchFamily="2" charset="0"/>
                <a:cs typeface="Calibri Light" charset="0"/>
              </a:rPr>
              <a:t> </a:t>
            </a:r>
            <a:r>
              <a:rPr lang="en-GB" sz="3200" b="1" cap="all" dirty="0">
                <a:solidFill>
                  <a:prstClr val="black"/>
                </a:solidFill>
                <a:latin typeface="Helvetica Neue Light" panose="02000403000000020004" pitchFamily="2" charset="0"/>
                <a:ea typeface="Helvetica Neue Light" panose="02000403000000020004" pitchFamily="2" charset="0"/>
                <a:cs typeface="Calibri Light" charset="0"/>
              </a:rPr>
              <a:t>Introduction to SPATIAL ANALYSIS &amp; DATA SCIENCE</a:t>
            </a:r>
          </a:p>
          <a:p>
            <a:endParaRPr lang="en-GB" sz="2800" cap="all" dirty="0">
              <a:solidFill>
                <a:prstClr val="black"/>
              </a:solidFill>
              <a:latin typeface="Helvetica Neue Light" panose="02000403000000020004" pitchFamily="2" charset="0"/>
              <a:ea typeface="Helvetica Neue Light" panose="02000403000000020004" pitchFamily="2" charset="0"/>
              <a:cs typeface="Calibri Light" charset="0"/>
            </a:endParaRPr>
          </a:p>
          <a:p>
            <a:endParaRPr lang="en-GB"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endParaRPr>
          </a:p>
          <a:p>
            <a:r>
              <a:rPr lang="en-GB"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rPr>
              <a:t>Dr Anwar Musah (</a:t>
            </a:r>
            <a:r>
              <a:rPr lang="en-GB"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hlinkClick r:id="rId3"/>
              </a:rPr>
              <a:t>a.musah@ucl.ac.uk</a:t>
            </a:r>
            <a:r>
              <a:rPr lang="en-GB"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rPr>
              <a:t>)</a:t>
            </a:r>
          </a:p>
          <a:p>
            <a:pPr lvl="0"/>
            <a:r>
              <a:rPr lang="en-US" altLang="en-US" sz="2000" dirty="0">
                <a:solidFill>
                  <a:prstClr val="black"/>
                </a:solidFill>
                <a:latin typeface="Helvetica Neue Light" panose="02000403000000020004" pitchFamily="2" charset="0"/>
                <a:ea typeface="Helvetica Neue Light" panose="02000403000000020004" pitchFamily="2" charset="0"/>
                <a:cs typeface="Helvetica Neue" panose="02000503000000020004" pitchFamily="2" charset="0"/>
              </a:rPr>
              <a:t>Lecturer in Social and Geographic Data Science</a:t>
            </a:r>
          </a:p>
          <a:p>
            <a:pPr lvl="0"/>
            <a:r>
              <a:rPr lang="en-US" altLang="en-US" sz="2000" dirty="0">
                <a:latin typeface="Helvetica Neue Light" panose="02000403000000020004" pitchFamily="2" charset="0"/>
                <a:ea typeface="Helvetica Neue Light" panose="02000403000000020004" pitchFamily="2" charset="0"/>
                <a:cs typeface="Helvetica Neue" panose="02000503000000020004" pitchFamily="2" charset="0"/>
              </a:rPr>
              <a:t>UCL Geography</a:t>
            </a:r>
          </a:p>
        </p:txBody>
      </p:sp>
      <p:pic>
        <p:nvPicPr>
          <p:cNvPr id="5" name="Picture 4">
            <a:extLst>
              <a:ext uri="{FF2B5EF4-FFF2-40B4-BE49-F238E27FC236}">
                <a16:creationId xmlns:a16="http://schemas.microsoft.com/office/drawing/2014/main" id="{5E7F389B-F6B0-A94C-97E9-5A3AD8DBB514}"/>
              </a:ext>
            </a:extLst>
          </p:cNvPr>
          <p:cNvPicPr>
            <a:picLocks noChangeAspect="1"/>
          </p:cNvPicPr>
          <p:nvPr/>
        </p:nvPicPr>
        <p:blipFill>
          <a:blip r:embed="rId4"/>
          <a:stretch>
            <a:fillRect/>
          </a:stretch>
        </p:blipFill>
        <p:spPr>
          <a:xfrm>
            <a:off x="0" y="0"/>
            <a:ext cx="12192000" cy="970069"/>
          </a:xfrm>
          <a:prstGeom prst="rect">
            <a:avLst/>
          </a:prstGeom>
        </p:spPr>
      </p:pic>
      <p:sp>
        <p:nvSpPr>
          <p:cNvPr id="2" name="Slide Number Placeholder 3">
            <a:extLst>
              <a:ext uri="{FF2B5EF4-FFF2-40B4-BE49-F238E27FC236}">
                <a16:creationId xmlns:a16="http://schemas.microsoft.com/office/drawing/2014/main" id="{CFE3FA9F-1DC2-2A9B-043A-4D5061E78FE1}"/>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a:t>
            </a:fld>
            <a:endParaRPr lang="en-US" dirty="0">
              <a:solidFill>
                <a:srgbClr val="000000"/>
              </a:solidFill>
              <a:cs typeface="ＭＳ Ｐゴシック" charset="0"/>
            </a:endParaRPr>
          </a:p>
        </p:txBody>
      </p:sp>
    </p:spTree>
    <p:extLst>
      <p:ext uri="{BB962C8B-B14F-4D97-AF65-F5344CB8AC3E}">
        <p14:creationId xmlns:p14="http://schemas.microsoft.com/office/powerpoint/2010/main" val="907104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37457" y="1783073"/>
            <a:ext cx="11196626" cy="5226097"/>
          </a:xfrm>
        </p:spPr>
        <p:txBody>
          <a:bodyPr>
            <a:normAutofit/>
          </a:bodyPr>
          <a:lstStyle/>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The field of spatial statistics is based on assumption of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dependence (or non-independence)</a:t>
            </a:r>
            <a:r>
              <a:rPr lang="en-US" sz="1800" b="1" dirty="0">
                <a:latin typeface="Helvetica Neue" panose="02000503000000020004" pitchFamily="2" charset="0"/>
                <a:ea typeface="Helvetica Neue" panose="02000503000000020004" pitchFamily="2" charset="0"/>
                <a:cs typeface="Helvetica Neue" panose="02000503000000020004" pitchFamily="2" charset="0"/>
              </a:rPr>
              <a:t> of observations</a:t>
            </a:r>
          </a:p>
          <a:p>
            <a:pPr marL="0" indent="0">
              <a:buNone/>
            </a:pP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Spatial statistical theory of assumption of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dependence (or non-independence) </a:t>
            </a:r>
            <a:r>
              <a:rPr lang="en-US" sz="1800" dirty="0">
                <a:latin typeface="Helvetica Neue" panose="02000503000000020004" pitchFamily="2" charset="0"/>
                <a:ea typeface="Helvetica Neue" panose="02000503000000020004" pitchFamily="2" charset="0"/>
                <a:cs typeface="Helvetica Neue" panose="02000503000000020004" pitchFamily="2" charset="0"/>
              </a:rPr>
              <a:t>states that: </a:t>
            </a: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“…closer observations or nearby units in space are in someway closely related (i.e., similar in characteristics or interact more) than those that are distant from each other…”</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The assertion is the “</a:t>
            </a:r>
            <a:r>
              <a:rPr lang="en-US" sz="1800" b="1" dirty="0">
                <a:latin typeface="Helvetica Neue" panose="02000503000000020004" pitchFamily="2" charset="0"/>
                <a:ea typeface="Helvetica Neue" panose="02000503000000020004" pitchFamily="2" charset="0"/>
                <a:cs typeface="Helvetica Neue" panose="02000503000000020004" pitchFamily="2" charset="0"/>
              </a:rPr>
              <a:t>cornerstone</a:t>
            </a:r>
            <a:r>
              <a:rPr lang="en-US" sz="1800" dirty="0">
                <a:latin typeface="Helvetica Neue" panose="02000503000000020004" pitchFamily="2" charset="0"/>
                <a:ea typeface="Helvetica Neue" panose="02000503000000020004" pitchFamily="2" charset="0"/>
                <a:cs typeface="Helvetica Neue" panose="02000503000000020004" pitchFamily="2" charset="0"/>
              </a:rPr>
              <a:t>” of spatial statistics. It is called:</a:t>
            </a:r>
          </a:p>
          <a:p>
            <a:pPr marL="0" indent="0">
              <a:buNone/>
            </a:pP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The First Law of Geography (Tobler, 1979)</a:t>
            </a:r>
          </a:p>
        </p:txBody>
      </p:sp>
      <p:pic>
        <p:nvPicPr>
          <p:cNvPr id="4" name="Picture 3">
            <a:extLst>
              <a:ext uri="{FF2B5EF4-FFF2-40B4-BE49-F238E27FC236}">
                <a16:creationId xmlns:a16="http://schemas.microsoft.com/office/drawing/2014/main" id="{9F26FBBE-F065-B052-1DB8-D29556A223D9}"/>
              </a:ext>
            </a:extLst>
          </p:cNvPr>
          <p:cNvPicPr>
            <a:picLocks noChangeAspect="1"/>
          </p:cNvPicPr>
          <p:nvPr/>
        </p:nvPicPr>
        <p:blipFill>
          <a:blip r:embed="rId3"/>
          <a:stretch>
            <a:fillRect/>
          </a:stretch>
        </p:blipFill>
        <p:spPr>
          <a:xfrm>
            <a:off x="0" y="0"/>
            <a:ext cx="12192000" cy="970069"/>
          </a:xfrm>
          <a:prstGeom prst="rect">
            <a:avLst/>
          </a:prstGeom>
        </p:spPr>
      </p:pic>
      <p:sp>
        <p:nvSpPr>
          <p:cNvPr id="5" name="TextBox 4">
            <a:extLst>
              <a:ext uri="{FF2B5EF4-FFF2-40B4-BE49-F238E27FC236}">
                <a16:creationId xmlns:a16="http://schemas.microsoft.com/office/drawing/2014/main" id="{502A0D3A-303D-AF6E-E939-EC4BD753A608}"/>
              </a:ext>
            </a:extLst>
          </p:cNvPr>
          <p:cNvSpPr txBox="1"/>
          <p:nvPr/>
        </p:nvSpPr>
        <p:spPr>
          <a:xfrm>
            <a:off x="437457" y="1114961"/>
            <a:ext cx="8699474" cy="523220"/>
          </a:xfrm>
          <a:prstGeom prst="rect">
            <a:avLst/>
          </a:prstGeom>
          <a:noFill/>
        </p:spPr>
        <p:txBody>
          <a:bodyPr wrap="square" rtlCol="0">
            <a:spAutoFit/>
          </a:bodyPr>
          <a:lstStyle/>
          <a:p>
            <a:r>
              <a:rPr lang="en-GB" sz="2800" b="1" dirty="0">
                <a:latin typeface="Helvetica Neue" panose="02000503000000020004" pitchFamily="2" charset="0"/>
                <a:ea typeface="Helvetica Neue" panose="02000503000000020004" pitchFamily="2" charset="0"/>
                <a:cs typeface="Helvetica Neue" panose="02000503000000020004" pitchFamily="2" charset="0"/>
              </a:rPr>
              <a:t>Traditional statistics versus spatial statistics [2]</a:t>
            </a:r>
          </a:p>
        </p:txBody>
      </p:sp>
      <p:sp>
        <p:nvSpPr>
          <p:cNvPr id="6" name="Slide Number Placeholder 3">
            <a:extLst>
              <a:ext uri="{FF2B5EF4-FFF2-40B4-BE49-F238E27FC236}">
                <a16:creationId xmlns:a16="http://schemas.microsoft.com/office/drawing/2014/main" id="{5A318F0B-02CF-2AD0-ECE1-63838EAEC2F2}"/>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10</a:t>
            </a:fld>
            <a:endParaRPr lang="en-US" dirty="0">
              <a:solidFill>
                <a:srgbClr val="000000"/>
              </a:solidFill>
              <a:cs typeface="ＭＳ Ｐゴシック" charset="0"/>
            </a:endParaRPr>
          </a:p>
        </p:txBody>
      </p:sp>
    </p:spTree>
    <p:extLst>
      <p:ext uri="{BB962C8B-B14F-4D97-AF65-F5344CB8AC3E}">
        <p14:creationId xmlns:p14="http://schemas.microsoft.com/office/powerpoint/2010/main" val="2606863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2026069" y="1910276"/>
            <a:ext cx="9878014" cy="1546788"/>
          </a:xfrm>
          <a:ln>
            <a:noFill/>
          </a:ln>
        </p:spPr>
        <p:txBody>
          <a:bodyPr>
            <a:normAutofit/>
          </a:bodyPr>
          <a:lstStyle/>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Waldo Rudolph Tobler (1930 – 2018)</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Tobler’s First Law of Geography on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everything is related to everything else, but near things are more related to distant things</a:t>
            </a:r>
            <a:r>
              <a:rPr lang="en-US" sz="1800" b="1" dirty="0">
                <a:latin typeface="Helvetica Neue" panose="02000503000000020004" pitchFamily="2" charset="0"/>
                <a:ea typeface="Helvetica Neue" panose="02000503000000020004" pitchFamily="2" charset="0"/>
                <a:cs typeface="Helvetica Neue" panose="02000503000000020004" pitchFamily="2" charset="0"/>
              </a:rPr>
              <a:t>”</a:t>
            </a: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8" name="Content Placeholder 3" descr="A picture containing person, person&#10;&#10;Description automatically generated">
            <a:extLst>
              <a:ext uri="{FF2B5EF4-FFF2-40B4-BE49-F238E27FC236}">
                <a16:creationId xmlns:a16="http://schemas.microsoft.com/office/drawing/2014/main" id="{07E1B77A-643C-E044-9B26-E4DA78044401}"/>
              </a:ext>
            </a:extLst>
          </p:cNvPr>
          <p:cNvPicPr>
            <a:picLocks noChangeAspect="1"/>
          </p:cNvPicPr>
          <p:nvPr/>
        </p:nvPicPr>
        <p:blipFill>
          <a:blip r:embed="rId3"/>
          <a:stretch>
            <a:fillRect/>
          </a:stretch>
        </p:blipFill>
        <p:spPr>
          <a:xfrm>
            <a:off x="358752" y="1954198"/>
            <a:ext cx="1114959" cy="1427147"/>
          </a:xfrm>
          <a:prstGeom prst="rect">
            <a:avLst/>
          </a:prstGeom>
        </p:spPr>
      </p:pic>
      <p:sp>
        <p:nvSpPr>
          <p:cNvPr id="9" name="Content Placeholder 2">
            <a:extLst>
              <a:ext uri="{FF2B5EF4-FFF2-40B4-BE49-F238E27FC236}">
                <a16:creationId xmlns:a16="http://schemas.microsoft.com/office/drawing/2014/main" id="{DEDAD992-1495-B342-BFAF-FC98B5EAEDD8}"/>
              </a:ext>
            </a:extLst>
          </p:cNvPr>
          <p:cNvSpPr txBox="1">
            <a:spLocks/>
          </p:cNvSpPr>
          <p:nvPr/>
        </p:nvSpPr>
        <p:spPr>
          <a:xfrm>
            <a:off x="358752" y="3618124"/>
            <a:ext cx="11545331" cy="3055808"/>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This first law is the foundation of the fundamental concepts of spatial </a:t>
            </a:r>
            <a:r>
              <a:rPr lang="en-US" sz="1800" b="1" dirty="0">
                <a:latin typeface="Helvetica Neue" panose="02000503000000020004" pitchFamily="2" charset="0"/>
                <a:ea typeface="Helvetica Neue" panose="02000503000000020004" pitchFamily="2" charset="0"/>
                <a:cs typeface="Helvetica Neue" panose="02000503000000020004" pitchFamily="2" charset="0"/>
              </a:rPr>
              <a:t>dependence. </a:t>
            </a:r>
            <a:r>
              <a:rPr lang="en-US" sz="1800" dirty="0">
                <a:latin typeface="Helvetica Neue" panose="02000503000000020004" pitchFamily="2" charset="0"/>
                <a:ea typeface="Helvetica Neue" panose="02000503000000020004" pitchFamily="2" charset="0"/>
                <a:cs typeface="Helvetica Neue" panose="02000503000000020004" pitchFamily="2" charset="0"/>
              </a:rPr>
              <a:t>It is integrated to most of the families of models in spatial statistics </a:t>
            </a: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Font typeface="Arial" panose="020B0604020202020204" pitchFamily="34" charset="0"/>
              <a:buNone/>
            </a:pP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Font typeface="Arial" panose="020B0604020202020204" pitchFamily="34" charse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Very important concepts to keep in mind when you think about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spatial dependence</a:t>
            </a:r>
            <a:r>
              <a:rPr lang="en-US" sz="1800" b="1" dirty="0">
                <a:latin typeface="Helvetica Neue" panose="02000503000000020004" pitchFamily="2" charset="0"/>
                <a:ea typeface="Helvetica Neue" panose="02000503000000020004" pitchFamily="2" charset="0"/>
                <a:cs typeface="Helvetica Neue" panose="02000503000000020004" pitchFamily="2" charset="0"/>
              </a:rPr>
              <a:t>:</a:t>
            </a:r>
          </a:p>
          <a:p>
            <a:pPr marL="0" indent="0">
              <a:buFont typeface="Arial" panose="020B0604020202020204" pitchFamily="34" charset="0"/>
              <a:buNone/>
            </a:pPr>
            <a:endPar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a:p>
            <a:pPr>
              <a:buFont typeface="Wingdings" pitchFamily="2" charset="2"/>
              <a:buChar char="§"/>
            </a:pPr>
            <a:r>
              <a:rPr lang="en-US" sz="1800" b="1" dirty="0">
                <a:latin typeface="Helvetica Neue" panose="02000503000000020004" pitchFamily="2" charset="0"/>
                <a:ea typeface="Helvetica Neue" panose="02000503000000020004" pitchFamily="2" charset="0"/>
                <a:cs typeface="Helvetica Neue" panose="02000503000000020004" pitchFamily="2" charset="0"/>
              </a:rPr>
              <a:t>Spatial Autocorrelation</a:t>
            </a:r>
          </a:p>
          <a:p>
            <a:pPr>
              <a:buFont typeface="Wingdings" pitchFamily="2" charset="2"/>
              <a:buChar char="§"/>
            </a:pPr>
            <a:r>
              <a:rPr lang="en-US" sz="1800" b="1" dirty="0">
                <a:latin typeface="Helvetica Neue" panose="02000503000000020004" pitchFamily="2" charset="0"/>
                <a:ea typeface="Helvetica Neue" panose="02000503000000020004" pitchFamily="2" charset="0"/>
                <a:cs typeface="Helvetica Neue" panose="02000503000000020004" pitchFamily="2" charset="0"/>
              </a:rPr>
              <a:t>Distance Decay</a:t>
            </a:r>
          </a:p>
          <a:p>
            <a:pPr>
              <a:buFont typeface="Wingdings" pitchFamily="2" charset="2"/>
              <a:buChar char="§"/>
            </a:pPr>
            <a:r>
              <a:rPr lang="en-US" sz="1800" b="1" dirty="0">
                <a:latin typeface="Helvetica Neue" panose="02000503000000020004" pitchFamily="2" charset="0"/>
                <a:ea typeface="Helvetica Neue" panose="02000503000000020004" pitchFamily="2" charset="0"/>
                <a:cs typeface="Helvetica Neue" panose="02000503000000020004" pitchFamily="2" charset="0"/>
              </a:rPr>
              <a:t>Spatial Spillover</a:t>
            </a:r>
          </a:p>
          <a:p>
            <a:pPr marL="0" indent="0">
              <a:buFont typeface="Arial" panose="020B0604020202020204" pitchFamily="34" charse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4" name="Picture 3">
            <a:extLst>
              <a:ext uri="{FF2B5EF4-FFF2-40B4-BE49-F238E27FC236}">
                <a16:creationId xmlns:a16="http://schemas.microsoft.com/office/drawing/2014/main" id="{656FA083-6EFF-9A68-E321-F9C8C04CA6ED}"/>
              </a:ext>
            </a:extLst>
          </p:cNvPr>
          <p:cNvPicPr>
            <a:picLocks noChangeAspect="1"/>
          </p:cNvPicPr>
          <p:nvPr/>
        </p:nvPicPr>
        <p:blipFill>
          <a:blip r:embed="rId4"/>
          <a:stretch>
            <a:fillRect/>
          </a:stretch>
        </p:blipFill>
        <p:spPr>
          <a:xfrm>
            <a:off x="0" y="0"/>
            <a:ext cx="12192000" cy="970069"/>
          </a:xfrm>
          <a:prstGeom prst="rect">
            <a:avLst/>
          </a:prstGeom>
        </p:spPr>
      </p:pic>
      <p:sp>
        <p:nvSpPr>
          <p:cNvPr id="5" name="TextBox 4">
            <a:extLst>
              <a:ext uri="{FF2B5EF4-FFF2-40B4-BE49-F238E27FC236}">
                <a16:creationId xmlns:a16="http://schemas.microsoft.com/office/drawing/2014/main" id="{E81A24A0-C8CE-A8D1-C7DE-E66E3DD49842}"/>
              </a:ext>
            </a:extLst>
          </p:cNvPr>
          <p:cNvSpPr txBox="1"/>
          <p:nvPr/>
        </p:nvSpPr>
        <p:spPr>
          <a:xfrm>
            <a:off x="358752" y="1178562"/>
            <a:ext cx="8699474" cy="523220"/>
          </a:xfrm>
          <a:prstGeom prst="rect">
            <a:avLst/>
          </a:prstGeom>
          <a:noFill/>
        </p:spPr>
        <p:txBody>
          <a:bodyPr wrap="square" rtlCol="0">
            <a:spAutoFit/>
          </a:bodyPr>
          <a:lstStyle/>
          <a:p>
            <a:r>
              <a:rPr lang="en-GB" sz="2800" b="1" dirty="0">
                <a:latin typeface="Helvetica Neue" panose="02000503000000020004" pitchFamily="2" charset="0"/>
                <a:ea typeface="Helvetica Neue" panose="02000503000000020004" pitchFamily="2" charset="0"/>
                <a:cs typeface="Helvetica Neue" panose="02000503000000020004" pitchFamily="2" charset="0"/>
              </a:rPr>
              <a:t>First Law of Geography [1]</a:t>
            </a:r>
          </a:p>
        </p:txBody>
      </p:sp>
      <p:sp>
        <p:nvSpPr>
          <p:cNvPr id="6" name="Slide Number Placeholder 3">
            <a:extLst>
              <a:ext uri="{FF2B5EF4-FFF2-40B4-BE49-F238E27FC236}">
                <a16:creationId xmlns:a16="http://schemas.microsoft.com/office/drawing/2014/main" id="{9996E52D-218B-5601-C944-4B4BF1C7A1DD}"/>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11</a:t>
            </a:fld>
            <a:endParaRPr lang="en-US" dirty="0">
              <a:solidFill>
                <a:srgbClr val="000000"/>
              </a:solidFill>
              <a:cs typeface="ＭＳ Ｐゴシック" charset="0"/>
            </a:endParaRPr>
          </a:p>
        </p:txBody>
      </p:sp>
    </p:spTree>
    <p:extLst>
      <p:ext uri="{BB962C8B-B14F-4D97-AF65-F5344CB8AC3E}">
        <p14:creationId xmlns:p14="http://schemas.microsoft.com/office/powerpoint/2010/main" val="3912636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Map&#10;&#10;Description automatically generated">
            <a:extLst>
              <a:ext uri="{FF2B5EF4-FFF2-40B4-BE49-F238E27FC236}">
                <a16:creationId xmlns:a16="http://schemas.microsoft.com/office/drawing/2014/main" id="{1B4BB35C-555B-5243-B725-1AD70FDDEBFC}"/>
              </a:ext>
            </a:extLst>
          </p:cNvPr>
          <p:cNvPicPr>
            <a:picLocks noChangeAspect="1"/>
          </p:cNvPicPr>
          <p:nvPr/>
        </p:nvPicPr>
        <p:blipFill>
          <a:blip r:embed="rId3"/>
          <a:stretch>
            <a:fillRect/>
          </a:stretch>
        </p:blipFill>
        <p:spPr>
          <a:xfrm>
            <a:off x="3478109" y="81023"/>
            <a:ext cx="8678244" cy="5205427"/>
          </a:xfrm>
          <a:prstGeom prst="rect">
            <a:avLst/>
          </a:prstGeom>
        </p:spPr>
      </p:pic>
      <p:sp>
        <p:nvSpPr>
          <p:cNvPr id="9" name="Content Placeholder 2">
            <a:extLst>
              <a:ext uri="{FF2B5EF4-FFF2-40B4-BE49-F238E27FC236}">
                <a16:creationId xmlns:a16="http://schemas.microsoft.com/office/drawing/2014/main" id="{DEDAD992-1495-B342-BFAF-FC98B5EAEDD8}"/>
              </a:ext>
            </a:extLst>
          </p:cNvPr>
          <p:cNvSpPr txBox="1">
            <a:spLocks/>
          </p:cNvSpPr>
          <p:nvPr/>
        </p:nvSpPr>
        <p:spPr>
          <a:xfrm>
            <a:off x="35647" y="81019"/>
            <a:ext cx="3494719" cy="5558459"/>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latin typeface="Helvetica Neue" panose="02000503000000020004" pitchFamily="2" charset="0"/>
                <a:ea typeface="Helvetica Neue" panose="02000503000000020004" pitchFamily="2" charset="0"/>
                <a:cs typeface="Helvetica Neue" panose="02000503000000020004" pitchFamily="2" charset="0"/>
              </a:rPr>
              <a:t>What is </a:t>
            </a:r>
            <a:r>
              <a:rPr lang="en-US" sz="16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Spatial autocorrelation </a:t>
            </a:r>
            <a:r>
              <a:rPr lang="en-US" sz="1600" dirty="0">
                <a:latin typeface="Helvetica Neue" panose="02000503000000020004" pitchFamily="2" charset="0"/>
                <a:ea typeface="Helvetica Neue" panose="02000503000000020004" pitchFamily="2" charset="0"/>
                <a:cs typeface="Helvetica Neue" panose="02000503000000020004" pitchFamily="2" charset="0"/>
              </a:rPr>
              <a:t>in the context of Tobler’s theory?</a:t>
            </a:r>
          </a:p>
          <a:p>
            <a:pPr marL="0" indent="0">
              <a:buNone/>
            </a:pPr>
            <a:endParaRPr lang="en-US" sz="1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600" b="1" dirty="0">
                <a:latin typeface="Helvetica Neue" panose="02000503000000020004" pitchFamily="2" charset="0"/>
                <a:ea typeface="Helvetica Neue" panose="02000503000000020004" pitchFamily="2" charset="0"/>
                <a:cs typeface="Helvetica Neue" panose="02000503000000020004" pitchFamily="2" charset="0"/>
              </a:rPr>
              <a:t>“This simply refers to whether (or not) similar values cluster together over geographic space”</a:t>
            </a:r>
          </a:p>
          <a:p>
            <a:pPr marL="0" indent="0">
              <a:buNone/>
            </a:pPr>
            <a:endParaRPr lang="en-US" sz="1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600" dirty="0">
                <a:latin typeface="Helvetica Neue" panose="02000503000000020004" pitchFamily="2" charset="0"/>
                <a:ea typeface="Helvetica Neue" panose="02000503000000020004" pitchFamily="2" charset="0"/>
                <a:cs typeface="Helvetica Neue" panose="02000503000000020004" pitchFamily="2" charset="0"/>
              </a:rPr>
              <a:t>Etymology (“</a:t>
            </a:r>
            <a:r>
              <a:rPr lang="en-US" sz="1600" b="1" dirty="0">
                <a:latin typeface="Helvetica Neue" panose="02000503000000020004" pitchFamily="2" charset="0"/>
                <a:ea typeface="Helvetica Neue" panose="02000503000000020004" pitchFamily="2" charset="0"/>
                <a:cs typeface="Helvetica Neue" panose="02000503000000020004" pitchFamily="2" charset="0"/>
              </a:rPr>
              <a:t>Auto</a:t>
            </a:r>
            <a:r>
              <a:rPr lang="en-US" sz="1600" dirty="0">
                <a:latin typeface="Helvetica Neue" panose="02000503000000020004" pitchFamily="2" charset="0"/>
                <a:ea typeface="Helvetica Neue" panose="02000503000000020004" pitchFamily="2" charset="0"/>
                <a:cs typeface="Helvetica Neue" panose="02000503000000020004" pitchFamily="2" charset="0"/>
              </a:rPr>
              <a:t>” means self; and “</a:t>
            </a:r>
            <a:r>
              <a:rPr lang="en-US" sz="1600" b="1" dirty="0">
                <a:latin typeface="Helvetica Neue" panose="02000503000000020004" pitchFamily="2" charset="0"/>
                <a:ea typeface="Helvetica Neue" panose="02000503000000020004" pitchFamily="2" charset="0"/>
                <a:cs typeface="Helvetica Neue" panose="02000503000000020004" pitchFamily="2" charset="0"/>
              </a:rPr>
              <a:t>correlation</a:t>
            </a:r>
            <a:r>
              <a:rPr lang="en-US" sz="1600" dirty="0">
                <a:latin typeface="Helvetica Neue" panose="02000503000000020004" pitchFamily="2" charset="0"/>
                <a:ea typeface="Helvetica Neue" panose="02000503000000020004" pitchFamily="2" charset="0"/>
                <a:cs typeface="Helvetica Neue" panose="02000503000000020004" pitchFamily="2" charset="0"/>
              </a:rPr>
              <a:t>” means the degree of relative correspondence)</a:t>
            </a:r>
          </a:p>
          <a:p>
            <a:pPr marL="0" indent="0">
              <a:buNone/>
            </a:pPr>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600" dirty="0">
                <a:latin typeface="Helvetica Neue" panose="02000503000000020004" pitchFamily="2" charset="0"/>
                <a:ea typeface="Helvetica Neue" panose="02000503000000020004" pitchFamily="2" charset="0"/>
                <a:cs typeface="Helvetica Neue" panose="02000503000000020004" pitchFamily="2" charset="0"/>
              </a:rPr>
              <a:t>Similar values that cluster together are said to have </a:t>
            </a:r>
            <a:r>
              <a:rPr lang="en-US" sz="1600" b="1" dirty="0">
                <a:latin typeface="Helvetica Neue" panose="02000503000000020004" pitchFamily="2" charset="0"/>
                <a:ea typeface="Helvetica Neue" panose="02000503000000020004" pitchFamily="2" charset="0"/>
                <a:cs typeface="Helvetica Neue" panose="02000503000000020004" pitchFamily="2" charset="0"/>
              </a:rPr>
              <a:t>positive spatial autocorrelation (&amp; spatially dependent)</a:t>
            </a:r>
          </a:p>
          <a:p>
            <a:pPr marL="0" indent="0">
              <a:buNone/>
            </a:pPr>
            <a:endParaRPr lang="en-US" sz="1600" b="1"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nSpc>
                <a:spcPct val="100000"/>
              </a:lnSpc>
              <a:spcBef>
                <a:spcPts val="0"/>
              </a:spcBef>
              <a:buNone/>
            </a:pPr>
            <a:r>
              <a:rPr lang="en-US" sz="16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Random patterns or values that cluster together are said to have </a:t>
            </a:r>
            <a:r>
              <a:rPr lang="en-US" sz="1600" b="1"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no</a:t>
            </a:r>
            <a:r>
              <a:rPr lang="en-US" sz="16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sz="1600" b="1"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spatial autocorrelation (and thus no dependence)</a:t>
            </a:r>
          </a:p>
          <a:p>
            <a:pPr marL="0" lvl="0" indent="0">
              <a:lnSpc>
                <a:spcPct val="100000"/>
              </a:lnSpc>
              <a:spcBef>
                <a:spcPts val="0"/>
              </a:spcBef>
              <a:buNone/>
            </a:pPr>
            <a:endParaRPr lang="en-US" sz="1600" b="1"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400" i="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sp>
        <p:nvSpPr>
          <p:cNvPr id="4" name="Rectangle 3">
            <a:extLst>
              <a:ext uri="{FF2B5EF4-FFF2-40B4-BE49-F238E27FC236}">
                <a16:creationId xmlns:a16="http://schemas.microsoft.com/office/drawing/2014/main" id="{FF8A2960-ABBD-FE41-98E8-7E01EF4A7689}"/>
              </a:ext>
            </a:extLst>
          </p:cNvPr>
          <p:cNvSpPr/>
          <p:nvPr/>
        </p:nvSpPr>
        <p:spPr>
          <a:xfrm>
            <a:off x="6886936" y="1242975"/>
            <a:ext cx="1018573" cy="552978"/>
          </a:xfrm>
          <a:prstGeom prst="rect">
            <a:avLst/>
          </a:prstGeom>
          <a:noFill/>
          <a:ln w="571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F42FF6D-E9B3-7A4E-9E56-D0A31B052460}"/>
              </a:ext>
            </a:extLst>
          </p:cNvPr>
          <p:cNvSpPr/>
          <p:nvPr/>
        </p:nvSpPr>
        <p:spPr>
          <a:xfrm>
            <a:off x="9039828" y="3321934"/>
            <a:ext cx="891250" cy="70605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0849B5C-3936-D348-9D6B-33591FCC8B13}"/>
              </a:ext>
            </a:extLst>
          </p:cNvPr>
          <p:cNvSpPr/>
          <p:nvPr/>
        </p:nvSpPr>
        <p:spPr>
          <a:xfrm rot="19191908">
            <a:off x="7149784" y="2601328"/>
            <a:ext cx="1237464" cy="582826"/>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FB415318-58C9-C14B-BC66-5DDFDEBE8C6A}"/>
              </a:ext>
            </a:extLst>
          </p:cNvPr>
          <p:cNvCxnSpPr/>
          <p:nvPr/>
        </p:nvCxnSpPr>
        <p:spPr>
          <a:xfrm>
            <a:off x="9433367" y="4027990"/>
            <a:ext cx="0" cy="166675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4E8F5284-7D3C-B54C-B3D6-1782596E876F}"/>
              </a:ext>
            </a:extLst>
          </p:cNvPr>
          <p:cNvSpPr txBox="1"/>
          <p:nvPr/>
        </p:nvSpPr>
        <p:spPr>
          <a:xfrm>
            <a:off x="8472668" y="5696624"/>
            <a:ext cx="1921397" cy="369332"/>
          </a:xfrm>
          <a:prstGeom prst="rect">
            <a:avLst/>
          </a:prstGeom>
          <a:noFill/>
        </p:spPr>
        <p:txBody>
          <a:bodyPr wrap="square" rtlCol="0">
            <a:spAutoFit/>
          </a:bodyPr>
          <a:lstStyle/>
          <a:p>
            <a:pPr algn="ctr"/>
            <a:r>
              <a:rPr lang="en-US" b="1" dirty="0">
                <a:solidFill>
                  <a:srgbClr val="FF0000"/>
                </a:solidFill>
                <a:latin typeface="Helvetica" pitchFamily="2" charset="0"/>
              </a:rPr>
              <a:t>Positive</a:t>
            </a:r>
          </a:p>
        </p:txBody>
      </p:sp>
      <p:cxnSp>
        <p:nvCxnSpPr>
          <p:cNvPr id="11" name="Straight Arrow Connector 10">
            <a:extLst>
              <a:ext uri="{FF2B5EF4-FFF2-40B4-BE49-F238E27FC236}">
                <a16:creationId xmlns:a16="http://schemas.microsoft.com/office/drawing/2014/main" id="{FF3E116B-0087-254E-BA7A-FECADC4D38CC}"/>
              </a:ext>
            </a:extLst>
          </p:cNvPr>
          <p:cNvCxnSpPr>
            <a:cxnSpLocks/>
          </p:cNvCxnSpPr>
          <p:nvPr/>
        </p:nvCxnSpPr>
        <p:spPr>
          <a:xfrm flipH="1">
            <a:off x="4187098" y="1784377"/>
            <a:ext cx="2733736" cy="3830648"/>
          </a:xfrm>
          <a:prstGeom prst="straightConnector1">
            <a:avLst/>
          </a:prstGeom>
          <a:ln w="5715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4EB721C-99BB-8844-A001-550D70DF41E0}"/>
              </a:ext>
            </a:extLst>
          </p:cNvPr>
          <p:cNvSpPr txBox="1"/>
          <p:nvPr/>
        </p:nvSpPr>
        <p:spPr>
          <a:xfrm>
            <a:off x="3226399" y="5615025"/>
            <a:ext cx="1921397" cy="369332"/>
          </a:xfrm>
          <a:prstGeom prst="rect">
            <a:avLst/>
          </a:prstGeom>
          <a:noFill/>
        </p:spPr>
        <p:txBody>
          <a:bodyPr wrap="square" rtlCol="0">
            <a:spAutoFit/>
          </a:bodyPr>
          <a:lstStyle/>
          <a:p>
            <a:pPr algn="ctr"/>
            <a:r>
              <a:rPr lang="en-US" b="1" dirty="0">
                <a:solidFill>
                  <a:schemeClr val="accent1">
                    <a:lumMod val="50000"/>
                  </a:schemeClr>
                </a:solidFill>
                <a:latin typeface="Helvetica" pitchFamily="2" charset="0"/>
              </a:rPr>
              <a:t>Positive</a:t>
            </a:r>
          </a:p>
        </p:txBody>
      </p:sp>
      <p:cxnSp>
        <p:nvCxnSpPr>
          <p:cNvPr id="15" name="Straight Arrow Connector 14">
            <a:extLst>
              <a:ext uri="{FF2B5EF4-FFF2-40B4-BE49-F238E27FC236}">
                <a16:creationId xmlns:a16="http://schemas.microsoft.com/office/drawing/2014/main" id="{1CA77F1B-C1C8-0548-8D5E-3E8494F2137D}"/>
              </a:ext>
            </a:extLst>
          </p:cNvPr>
          <p:cNvCxnSpPr>
            <a:cxnSpLocks/>
          </p:cNvCxnSpPr>
          <p:nvPr/>
        </p:nvCxnSpPr>
        <p:spPr>
          <a:xfrm flipH="1">
            <a:off x="6734032" y="3487432"/>
            <a:ext cx="763336" cy="2127593"/>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E1A679-3638-E042-88C9-1647D8A47832}"/>
              </a:ext>
            </a:extLst>
          </p:cNvPr>
          <p:cNvSpPr txBox="1"/>
          <p:nvPr/>
        </p:nvSpPr>
        <p:spPr>
          <a:xfrm>
            <a:off x="5849533" y="5639478"/>
            <a:ext cx="1921397" cy="369332"/>
          </a:xfrm>
          <a:prstGeom prst="rect">
            <a:avLst/>
          </a:prstGeom>
          <a:noFill/>
        </p:spPr>
        <p:txBody>
          <a:bodyPr wrap="square" rtlCol="0">
            <a:spAutoFit/>
          </a:bodyPr>
          <a:lstStyle/>
          <a:p>
            <a:pPr algn="ctr"/>
            <a:r>
              <a:rPr lang="en-US" b="1" dirty="0">
                <a:solidFill>
                  <a:srgbClr val="FFFF00"/>
                </a:solidFill>
                <a:latin typeface="Helvetica" pitchFamily="2" charset="0"/>
              </a:rPr>
              <a:t>No patterns</a:t>
            </a:r>
          </a:p>
        </p:txBody>
      </p:sp>
      <p:sp>
        <p:nvSpPr>
          <p:cNvPr id="22" name="TextBox 21">
            <a:extLst>
              <a:ext uri="{FF2B5EF4-FFF2-40B4-BE49-F238E27FC236}">
                <a16:creationId xmlns:a16="http://schemas.microsoft.com/office/drawing/2014/main" id="{DF553518-1A5A-F843-8A01-EB0C640712AB}"/>
              </a:ext>
            </a:extLst>
          </p:cNvPr>
          <p:cNvSpPr txBox="1"/>
          <p:nvPr/>
        </p:nvSpPr>
        <p:spPr>
          <a:xfrm>
            <a:off x="4145665" y="6088410"/>
            <a:ext cx="6501113" cy="646331"/>
          </a:xfrm>
          <a:prstGeom prst="rect">
            <a:avLst/>
          </a:prstGeom>
          <a:solidFill>
            <a:schemeClr val="accent1"/>
          </a:solidFill>
          <a:ln>
            <a:solidFill>
              <a:schemeClr val="accent1"/>
            </a:solidFill>
          </a:ln>
        </p:spPr>
        <p:txBody>
          <a:bodyPr wrap="square" rtlCol="0">
            <a:spAutoFit/>
          </a:bodyPr>
          <a:lstStyle/>
          <a:p>
            <a:pPr algn="ctr"/>
            <a:r>
              <a:rPr lang="en-US" b="1" dirty="0">
                <a:latin typeface="Helvetica Neue" panose="02000503000000020004" pitchFamily="2" charset="0"/>
                <a:ea typeface="Helvetica Neue" panose="02000503000000020004" pitchFamily="2" charset="0"/>
                <a:cs typeface="Helvetica Neue" panose="02000503000000020004" pitchFamily="2" charset="0"/>
              </a:rPr>
              <a:t>Spatial dependence and autocorrelation, particularly in areal data, will be covered in-depth in Week 3</a:t>
            </a:r>
          </a:p>
        </p:txBody>
      </p:sp>
      <p:sp>
        <p:nvSpPr>
          <p:cNvPr id="5" name="Slide Number Placeholder 3">
            <a:extLst>
              <a:ext uri="{FF2B5EF4-FFF2-40B4-BE49-F238E27FC236}">
                <a16:creationId xmlns:a16="http://schemas.microsoft.com/office/drawing/2014/main" id="{ACA60F2F-BB13-7D92-F88E-936D605D3F6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12</a:t>
            </a:fld>
            <a:endParaRPr lang="en-US" dirty="0">
              <a:solidFill>
                <a:srgbClr val="000000"/>
              </a:solidFill>
              <a:cs typeface="ＭＳ Ｐゴシック" charset="0"/>
            </a:endParaRPr>
          </a:p>
        </p:txBody>
      </p:sp>
    </p:spTree>
    <p:extLst>
      <p:ext uri="{BB962C8B-B14F-4D97-AF65-F5344CB8AC3E}">
        <p14:creationId xmlns:p14="http://schemas.microsoft.com/office/powerpoint/2010/main" val="2038701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DEDAD992-1495-B342-BFAF-FC98B5EAEDD8}"/>
              </a:ext>
            </a:extLst>
          </p:cNvPr>
          <p:cNvSpPr txBox="1">
            <a:spLocks/>
          </p:cNvSpPr>
          <p:nvPr/>
        </p:nvSpPr>
        <p:spPr>
          <a:xfrm>
            <a:off x="350515" y="1226530"/>
            <a:ext cx="11553568" cy="4923930"/>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What is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Distance decay </a:t>
            </a:r>
            <a:r>
              <a:rPr lang="en-US" sz="1800" dirty="0">
                <a:latin typeface="Helvetica Neue" panose="02000503000000020004" pitchFamily="2" charset="0"/>
                <a:ea typeface="Helvetica Neue" panose="02000503000000020004" pitchFamily="2" charset="0"/>
                <a:cs typeface="Helvetica Neue" panose="02000503000000020004" pitchFamily="2" charset="0"/>
              </a:rPr>
              <a:t>in the context of Tobler’s theory?</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“This refers to the distance between two events (or objects) and their degree of interaction in space as distance vary.”</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In short, what distance decay (in the context of Tobler’s theory) says</a:t>
            </a:r>
            <a:r>
              <a:rPr lang="en-US" sz="1800" b="1" dirty="0">
                <a:latin typeface="Helvetica Neue" panose="02000503000000020004" pitchFamily="2" charset="0"/>
                <a:ea typeface="Helvetica Neue" panose="02000503000000020004" pitchFamily="2" charset="0"/>
                <a:cs typeface="Helvetica Neue" panose="02000503000000020004" pitchFamily="2" charset="0"/>
              </a:rPr>
              <a:t>:</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It dictates how objects interact. The larger the distance between two events in a space – the less is their interaction &amp; </a:t>
            </a:r>
            <a:r>
              <a:rPr lang="en-US" sz="1800" i="1" dirty="0">
                <a:latin typeface="Helvetica Neue" panose="02000503000000020004" pitchFamily="2" charset="0"/>
                <a:ea typeface="Helvetica Neue" panose="02000503000000020004" pitchFamily="2" charset="0"/>
                <a:cs typeface="Helvetica Neue" panose="02000503000000020004" pitchFamily="2" charset="0"/>
              </a:rPr>
              <a:t>vice versa</a:t>
            </a:r>
          </a:p>
          <a:p>
            <a:pPr marL="0" indent="0">
              <a:buNone/>
            </a:pPr>
            <a:endParaRPr lang="en-US" sz="1800" i="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Examples of where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Distance decay</a:t>
            </a:r>
            <a:r>
              <a:rPr lang="en-US" sz="1800" b="1" dirty="0">
                <a:latin typeface="Helvetica Neue" panose="02000503000000020004" pitchFamily="2" charset="0"/>
                <a:ea typeface="Helvetica Neue" panose="02000503000000020004" pitchFamily="2" charset="0"/>
                <a:cs typeface="Helvetica Neue" panose="02000503000000020004" pitchFamily="2" charset="0"/>
              </a:rPr>
              <a:t> manifests in studies cities and urban space:</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As distance from the focal point of a city center increases – high population density, taller buildings, and accessibility to multiple modes of transport decreases</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Housing marketing – house prices decreases, and in turn, residential mobility increases from expensive to affordable areas  </a:t>
            </a:r>
          </a:p>
          <a:p>
            <a:pPr marL="0" indent="0">
              <a:buNone/>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4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400" i="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3" name="Picture 2">
            <a:extLst>
              <a:ext uri="{FF2B5EF4-FFF2-40B4-BE49-F238E27FC236}">
                <a16:creationId xmlns:a16="http://schemas.microsoft.com/office/drawing/2014/main" id="{7E7DEFB5-39DC-61F2-000F-582D9CB3A01F}"/>
              </a:ext>
            </a:extLst>
          </p:cNvPr>
          <p:cNvPicPr>
            <a:picLocks noChangeAspect="1"/>
          </p:cNvPicPr>
          <p:nvPr/>
        </p:nvPicPr>
        <p:blipFill>
          <a:blip r:embed="rId3"/>
          <a:stretch>
            <a:fillRect/>
          </a:stretch>
        </p:blipFill>
        <p:spPr>
          <a:xfrm>
            <a:off x="0" y="0"/>
            <a:ext cx="12192000" cy="970069"/>
          </a:xfrm>
          <a:prstGeom prst="rect">
            <a:avLst/>
          </a:prstGeom>
        </p:spPr>
      </p:pic>
      <p:sp>
        <p:nvSpPr>
          <p:cNvPr id="4" name="Slide Number Placeholder 3">
            <a:extLst>
              <a:ext uri="{FF2B5EF4-FFF2-40B4-BE49-F238E27FC236}">
                <a16:creationId xmlns:a16="http://schemas.microsoft.com/office/drawing/2014/main" id="{DF380B2C-DD3A-618B-846B-6F0727819548}"/>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13</a:t>
            </a:fld>
            <a:endParaRPr lang="en-US" dirty="0">
              <a:solidFill>
                <a:srgbClr val="000000"/>
              </a:solidFill>
              <a:cs typeface="ＭＳ Ｐゴシック" charset="0"/>
            </a:endParaRPr>
          </a:p>
        </p:txBody>
      </p:sp>
    </p:spTree>
    <p:extLst>
      <p:ext uri="{BB962C8B-B14F-4D97-AF65-F5344CB8AC3E}">
        <p14:creationId xmlns:p14="http://schemas.microsoft.com/office/powerpoint/2010/main" val="4214912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hart, line chart&#10;&#10;Description automatically generated">
            <a:extLst>
              <a:ext uri="{FF2B5EF4-FFF2-40B4-BE49-F238E27FC236}">
                <a16:creationId xmlns:a16="http://schemas.microsoft.com/office/drawing/2014/main" id="{6257422D-E2F4-604D-FECA-05B52DA16B68}"/>
              </a:ext>
            </a:extLst>
          </p:cNvPr>
          <p:cNvPicPr>
            <a:picLocks noChangeAspect="1"/>
          </p:cNvPicPr>
          <p:nvPr/>
        </p:nvPicPr>
        <p:blipFill>
          <a:blip r:embed="rId2"/>
          <a:stretch>
            <a:fillRect/>
          </a:stretch>
        </p:blipFill>
        <p:spPr>
          <a:xfrm>
            <a:off x="0" y="623551"/>
            <a:ext cx="4872696" cy="4761759"/>
          </a:xfrm>
          <a:prstGeom prst="rect">
            <a:avLst/>
          </a:prstGeom>
        </p:spPr>
      </p:pic>
      <p:pic>
        <p:nvPicPr>
          <p:cNvPr id="3" name="Picture 2" descr="Map&#10;&#10;Description automatically generated">
            <a:extLst>
              <a:ext uri="{FF2B5EF4-FFF2-40B4-BE49-F238E27FC236}">
                <a16:creationId xmlns:a16="http://schemas.microsoft.com/office/drawing/2014/main" id="{6A346C3A-9416-2D99-C658-67122932A726}"/>
              </a:ext>
            </a:extLst>
          </p:cNvPr>
          <p:cNvPicPr>
            <a:picLocks noChangeAspect="1"/>
          </p:cNvPicPr>
          <p:nvPr/>
        </p:nvPicPr>
        <p:blipFill>
          <a:blip r:embed="rId3"/>
          <a:stretch>
            <a:fillRect/>
          </a:stretch>
        </p:blipFill>
        <p:spPr>
          <a:xfrm>
            <a:off x="5332695" y="623551"/>
            <a:ext cx="5016199" cy="4625834"/>
          </a:xfrm>
          <a:prstGeom prst="rect">
            <a:avLst/>
          </a:prstGeom>
        </p:spPr>
      </p:pic>
      <p:sp>
        <p:nvSpPr>
          <p:cNvPr id="4" name="TextBox 3">
            <a:extLst>
              <a:ext uri="{FF2B5EF4-FFF2-40B4-BE49-F238E27FC236}">
                <a16:creationId xmlns:a16="http://schemas.microsoft.com/office/drawing/2014/main" id="{C0287304-A984-9322-2A18-940E7DD55932}"/>
              </a:ext>
            </a:extLst>
          </p:cNvPr>
          <p:cNvSpPr txBox="1"/>
          <p:nvPr/>
        </p:nvSpPr>
        <p:spPr>
          <a:xfrm>
            <a:off x="0" y="100331"/>
            <a:ext cx="9917711" cy="523220"/>
          </a:xfrm>
          <a:prstGeom prst="rect">
            <a:avLst/>
          </a:prstGeom>
          <a:noFill/>
        </p:spPr>
        <p:txBody>
          <a:bodyPr wrap="square" rtlCol="0">
            <a:spAutoFit/>
          </a:bodyPr>
          <a:lstStyle/>
          <a:p>
            <a:pPr algn="ctr"/>
            <a:r>
              <a:rPr lang="en-US" sz="1400" b="1" dirty="0">
                <a:latin typeface="Helvetica Neue" panose="02000503000000020004" pitchFamily="2" charset="0"/>
                <a:ea typeface="Helvetica Neue" panose="02000503000000020004" pitchFamily="2" charset="0"/>
                <a:cs typeface="Helvetica Neue" panose="02000503000000020004" pitchFamily="2" charset="0"/>
              </a:rPr>
              <a:t>Using Kriging to spatially predict areas with intense hookworm infection associated with socioeconomic deprivation in Northwestern Tanzania</a:t>
            </a:r>
          </a:p>
        </p:txBody>
      </p:sp>
      <p:sp>
        <p:nvSpPr>
          <p:cNvPr id="5" name="TextBox 4">
            <a:extLst>
              <a:ext uri="{FF2B5EF4-FFF2-40B4-BE49-F238E27FC236}">
                <a16:creationId xmlns:a16="http://schemas.microsoft.com/office/drawing/2014/main" id="{FF0688FB-3846-2856-AD0B-8B463AAC233B}"/>
              </a:ext>
            </a:extLst>
          </p:cNvPr>
          <p:cNvSpPr txBox="1"/>
          <p:nvPr/>
        </p:nvSpPr>
        <p:spPr>
          <a:xfrm>
            <a:off x="5305309" y="5257562"/>
            <a:ext cx="5520252" cy="1384995"/>
          </a:xfrm>
          <a:prstGeom prst="rect">
            <a:avLst/>
          </a:prstGeom>
          <a:noFill/>
        </p:spPr>
        <p:txBody>
          <a:bodyPr wrap="square" rtlCol="0">
            <a:spAutoFit/>
          </a:bodyPr>
          <a:lstStyle/>
          <a:p>
            <a:r>
              <a:rPr lang="en-GB" sz="1400" dirty="0">
                <a:latin typeface="Helvetica Neue" panose="02000503000000020004" pitchFamily="2" charset="0"/>
                <a:ea typeface="Helvetica Neue" panose="02000503000000020004" pitchFamily="2" charset="0"/>
                <a:cs typeface="Helvetica Neue" panose="02000503000000020004" pitchFamily="2" charset="0"/>
              </a:rPr>
              <a:t>We have survey points (of villages) reporting prevalence of hookworm in Northwestern Tanzania. We assumed there some spatial dependence in the prevalence of hookworm in these locations to predict prevalence where there are no information (or points). We use this information on form the left panel to build our model for making geostatistical predictions.  </a:t>
            </a:r>
          </a:p>
        </p:txBody>
      </p:sp>
      <p:sp>
        <p:nvSpPr>
          <p:cNvPr id="6" name="TextBox 5">
            <a:extLst>
              <a:ext uri="{FF2B5EF4-FFF2-40B4-BE49-F238E27FC236}">
                <a16:creationId xmlns:a16="http://schemas.microsoft.com/office/drawing/2014/main" id="{420365CF-8049-5D3C-931A-466A5C55DC76}"/>
              </a:ext>
            </a:extLst>
          </p:cNvPr>
          <p:cNvSpPr txBox="1"/>
          <p:nvPr/>
        </p:nvSpPr>
        <p:spPr>
          <a:xfrm>
            <a:off x="114238" y="6090399"/>
            <a:ext cx="4644220" cy="738664"/>
          </a:xfrm>
          <a:prstGeom prst="rect">
            <a:avLst/>
          </a:prstGeom>
          <a:noFill/>
        </p:spPr>
        <p:txBody>
          <a:bodyPr wrap="none" rtlCol="0">
            <a:spAutoFit/>
          </a:bodyPr>
          <a:lstStyle/>
          <a:p>
            <a:r>
              <a:rPr lang="en-GB" sz="1400" dirty="0">
                <a:latin typeface="Helvetica Neue" panose="02000503000000020004" pitchFamily="2" charset="0"/>
                <a:ea typeface="Helvetica Neue" panose="02000503000000020004" pitchFamily="2" charset="0"/>
                <a:cs typeface="Helvetica Neue" panose="02000503000000020004" pitchFamily="2" charset="0"/>
              </a:rPr>
              <a:t>We used the concept of distance decay, or in this</a:t>
            </a:r>
          </a:p>
          <a:p>
            <a:r>
              <a:rPr lang="en-GB" sz="1400" dirty="0">
                <a:latin typeface="Helvetica Neue" panose="02000503000000020004" pitchFamily="2" charset="0"/>
                <a:ea typeface="Helvetica Neue" panose="02000503000000020004" pitchFamily="2" charset="0"/>
                <a:cs typeface="Helvetica Neue" panose="02000503000000020004" pitchFamily="2" charset="0"/>
              </a:rPr>
              <a:t>‘separation distance’ to account for spatial dependence</a:t>
            </a:r>
          </a:p>
          <a:p>
            <a:r>
              <a:rPr lang="en-GB" sz="1400" dirty="0">
                <a:latin typeface="Helvetica Neue" panose="02000503000000020004" pitchFamily="2" charset="0"/>
                <a:ea typeface="Helvetica Neue" panose="02000503000000020004" pitchFamily="2" charset="0"/>
                <a:cs typeface="Helvetica Neue" panose="02000503000000020004" pitchFamily="2" charset="0"/>
              </a:rPr>
              <a:t>between our survey points</a:t>
            </a:r>
          </a:p>
        </p:txBody>
      </p:sp>
      <p:cxnSp>
        <p:nvCxnSpPr>
          <p:cNvPr id="8" name="Straight Connector 7">
            <a:extLst>
              <a:ext uri="{FF2B5EF4-FFF2-40B4-BE49-F238E27FC236}">
                <a16:creationId xmlns:a16="http://schemas.microsoft.com/office/drawing/2014/main" id="{2A5DC368-C006-56FC-CD41-327F2E206E59}"/>
              </a:ext>
            </a:extLst>
          </p:cNvPr>
          <p:cNvCxnSpPr>
            <a:cxnSpLocks/>
          </p:cNvCxnSpPr>
          <p:nvPr/>
        </p:nvCxnSpPr>
        <p:spPr>
          <a:xfrm>
            <a:off x="2338086" y="521660"/>
            <a:ext cx="0" cy="4965539"/>
          </a:xfrm>
          <a:prstGeom prst="line">
            <a:avLst/>
          </a:prstGeom>
          <a:ln w="28575">
            <a:solidFill>
              <a:srgbClr val="FF0000"/>
            </a:solidFill>
            <a:prstDash val="sysDash"/>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BE3B18B1-A792-1C61-BE54-86D1D5BA8574}"/>
              </a:ext>
            </a:extLst>
          </p:cNvPr>
          <p:cNvSpPr txBox="1"/>
          <p:nvPr/>
        </p:nvSpPr>
        <p:spPr>
          <a:xfrm>
            <a:off x="928435" y="4405927"/>
            <a:ext cx="1277914" cy="307777"/>
          </a:xfrm>
          <a:prstGeom prst="rect">
            <a:avLst/>
          </a:prstGeom>
          <a:noFill/>
        </p:spPr>
        <p:txBody>
          <a:bodyPr wrap="none" rtlCol="0">
            <a:spAutoFit/>
          </a:bodyPr>
          <a:lstStyle/>
          <a:p>
            <a:r>
              <a:rPr lang="en-GB" sz="1400" dirty="0">
                <a:latin typeface="Helvetica Neue" panose="02000503000000020004" pitchFamily="2" charset="0"/>
                <a:ea typeface="Helvetica Neue" panose="02000503000000020004" pitchFamily="2" charset="0"/>
                <a:cs typeface="Helvetica Neue" panose="02000503000000020004" pitchFamily="2" charset="0"/>
              </a:rPr>
              <a:t>Below 180km</a:t>
            </a:r>
          </a:p>
        </p:txBody>
      </p:sp>
      <p:sp>
        <p:nvSpPr>
          <p:cNvPr id="10" name="TextBox 9">
            <a:extLst>
              <a:ext uri="{FF2B5EF4-FFF2-40B4-BE49-F238E27FC236}">
                <a16:creationId xmlns:a16="http://schemas.microsoft.com/office/drawing/2014/main" id="{D201D7F3-CA54-36DB-C106-79FC16D81803}"/>
              </a:ext>
            </a:extLst>
          </p:cNvPr>
          <p:cNvSpPr txBox="1"/>
          <p:nvPr/>
        </p:nvSpPr>
        <p:spPr>
          <a:xfrm>
            <a:off x="2463571" y="4405927"/>
            <a:ext cx="1160895" cy="307777"/>
          </a:xfrm>
          <a:prstGeom prst="rect">
            <a:avLst/>
          </a:prstGeom>
          <a:noFill/>
        </p:spPr>
        <p:txBody>
          <a:bodyPr wrap="none" rtlCol="0">
            <a:spAutoFit/>
          </a:bodyPr>
          <a:lstStyle/>
          <a:p>
            <a:r>
              <a:rPr lang="en-GB" sz="1400" dirty="0">
                <a:latin typeface="Helvetica Neue" panose="02000503000000020004" pitchFamily="2" charset="0"/>
                <a:ea typeface="Helvetica Neue" panose="02000503000000020004" pitchFamily="2" charset="0"/>
                <a:cs typeface="Helvetica Neue" panose="02000503000000020004" pitchFamily="2" charset="0"/>
              </a:rPr>
              <a:t>Over 180km</a:t>
            </a:r>
          </a:p>
        </p:txBody>
      </p:sp>
      <p:sp>
        <p:nvSpPr>
          <p:cNvPr id="11" name="TextBox 10">
            <a:extLst>
              <a:ext uri="{FF2B5EF4-FFF2-40B4-BE49-F238E27FC236}">
                <a16:creationId xmlns:a16="http://schemas.microsoft.com/office/drawing/2014/main" id="{DA4FDF6A-E9BC-D494-2B5B-C000BB60BFD4}"/>
              </a:ext>
            </a:extLst>
          </p:cNvPr>
          <p:cNvSpPr txBox="1"/>
          <p:nvPr/>
        </p:nvSpPr>
        <p:spPr>
          <a:xfrm>
            <a:off x="114238" y="5249385"/>
            <a:ext cx="2123567" cy="769441"/>
          </a:xfrm>
          <a:prstGeom prst="rect">
            <a:avLst/>
          </a:prstGeom>
          <a:noFill/>
        </p:spPr>
        <p:txBody>
          <a:bodyPr wrap="square" rtlCol="0">
            <a:spAutoFit/>
          </a:bodyPr>
          <a:lstStyle/>
          <a:p>
            <a:r>
              <a:rPr lang="en-GB" sz="1100" dirty="0">
                <a:latin typeface="Helvetica Neue" panose="02000503000000020004" pitchFamily="2" charset="0"/>
                <a:ea typeface="Helvetica Neue" panose="02000503000000020004" pitchFamily="2" charset="0"/>
                <a:cs typeface="Helvetica Neue" panose="02000503000000020004" pitchFamily="2" charset="0"/>
              </a:rPr>
              <a:t>Villages with hookworm </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prevalence with separation</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distance below 180km have similar prevalence</a:t>
            </a:r>
          </a:p>
        </p:txBody>
      </p:sp>
      <p:sp>
        <p:nvSpPr>
          <p:cNvPr id="13" name="TextBox 12">
            <a:extLst>
              <a:ext uri="{FF2B5EF4-FFF2-40B4-BE49-F238E27FC236}">
                <a16:creationId xmlns:a16="http://schemas.microsoft.com/office/drawing/2014/main" id="{5D2568C6-41C3-8632-3528-17EAB4D499F6}"/>
              </a:ext>
            </a:extLst>
          </p:cNvPr>
          <p:cNvSpPr txBox="1"/>
          <p:nvPr/>
        </p:nvSpPr>
        <p:spPr>
          <a:xfrm>
            <a:off x="2463571" y="5253071"/>
            <a:ext cx="2123567" cy="769441"/>
          </a:xfrm>
          <a:prstGeom prst="rect">
            <a:avLst/>
          </a:prstGeom>
          <a:noFill/>
        </p:spPr>
        <p:txBody>
          <a:bodyPr wrap="square" rtlCol="0">
            <a:spAutoFit/>
          </a:bodyPr>
          <a:lstStyle/>
          <a:p>
            <a:r>
              <a:rPr lang="en-GB" sz="1100" dirty="0">
                <a:latin typeface="Helvetica Neue" panose="02000503000000020004" pitchFamily="2" charset="0"/>
                <a:ea typeface="Helvetica Neue" panose="02000503000000020004" pitchFamily="2" charset="0"/>
                <a:cs typeface="Helvetica Neue" panose="02000503000000020004" pitchFamily="2" charset="0"/>
              </a:rPr>
              <a:t>Villages with hookworm </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prevalence with separation</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distance 180km and over don’t</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have related prevalence</a:t>
            </a:r>
          </a:p>
        </p:txBody>
      </p:sp>
      <p:sp>
        <p:nvSpPr>
          <p:cNvPr id="14" name="TextBox 13">
            <a:extLst>
              <a:ext uri="{FF2B5EF4-FFF2-40B4-BE49-F238E27FC236}">
                <a16:creationId xmlns:a16="http://schemas.microsoft.com/office/drawing/2014/main" id="{84BFF591-3CE8-8A03-08CF-6847A58F47CD}"/>
              </a:ext>
            </a:extLst>
          </p:cNvPr>
          <p:cNvSpPr txBox="1"/>
          <p:nvPr/>
        </p:nvSpPr>
        <p:spPr>
          <a:xfrm>
            <a:off x="9456516" y="2673879"/>
            <a:ext cx="2556073" cy="1169551"/>
          </a:xfrm>
          <a:prstGeom prst="rect">
            <a:avLst/>
          </a:prstGeom>
          <a:solidFill>
            <a:schemeClr val="accent1"/>
          </a:solidFill>
          <a:ln>
            <a:solidFill>
              <a:schemeClr val="accent1"/>
            </a:solidFill>
          </a:ln>
        </p:spPr>
        <p:txBody>
          <a:bodyPr wrap="square" rtlCol="0">
            <a:spAutoFit/>
          </a:bodyPr>
          <a:lstStyle/>
          <a:p>
            <a:r>
              <a:rPr lang="en-US" sz="1400" b="1" dirty="0">
                <a:latin typeface="Helvetica Neue" panose="02000503000000020004" pitchFamily="2" charset="0"/>
                <a:ea typeface="Helvetica Neue" panose="02000503000000020004" pitchFamily="2" charset="0"/>
                <a:cs typeface="Helvetica Neue" panose="02000503000000020004" pitchFamily="2" charset="0"/>
              </a:rPr>
              <a:t>Spatial dependence and autocorrelation, particularly in point (geo-statistical) data, will be covered in-depth in Week 6</a:t>
            </a:r>
          </a:p>
        </p:txBody>
      </p:sp>
      <p:sp>
        <p:nvSpPr>
          <p:cNvPr id="15" name="Slide Number Placeholder 3">
            <a:extLst>
              <a:ext uri="{FF2B5EF4-FFF2-40B4-BE49-F238E27FC236}">
                <a16:creationId xmlns:a16="http://schemas.microsoft.com/office/drawing/2014/main" id="{BE6E9FAC-1073-8B94-0935-FC73E0F99F90}"/>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14</a:t>
            </a:fld>
            <a:endParaRPr lang="en-US" dirty="0">
              <a:solidFill>
                <a:srgbClr val="000000"/>
              </a:solidFill>
              <a:cs typeface="ＭＳ Ｐゴシック" charset="0"/>
            </a:endParaRPr>
          </a:p>
        </p:txBody>
      </p:sp>
    </p:spTree>
    <p:extLst>
      <p:ext uri="{BB962C8B-B14F-4D97-AF65-F5344CB8AC3E}">
        <p14:creationId xmlns:p14="http://schemas.microsoft.com/office/powerpoint/2010/main" val="20894986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141579" y="219919"/>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 </a:t>
            </a: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17543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There are four types of spillovers: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No spillover</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Local spillover </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Global spillover </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Rippling spillovers</a:t>
            </a:r>
          </a:p>
        </p:txBody>
      </p:sp>
      <p:sp>
        <p:nvSpPr>
          <p:cNvPr id="3" name="Slide Number Placeholder 3">
            <a:extLst>
              <a:ext uri="{FF2B5EF4-FFF2-40B4-BE49-F238E27FC236}">
                <a16:creationId xmlns:a16="http://schemas.microsoft.com/office/drawing/2014/main" id="{1E1308D1-4E65-C77E-BB3C-6D4E160ED87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15</a:t>
            </a:fld>
            <a:endParaRPr lang="en-US" dirty="0">
              <a:solidFill>
                <a:srgbClr val="000000"/>
              </a:solidFill>
              <a:cs typeface="ＭＳ Ｐゴシック" charset="0"/>
            </a:endParaRPr>
          </a:p>
        </p:txBody>
      </p:sp>
    </p:spTree>
    <p:extLst>
      <p:ext uri="{BB962C8B-B14F-4D97-AF65-F5344CB8AC3E}">
        <p14:creationId xmlns:p14="http://schemas.microsoft.com/office/powerpoint/2010/main" val="3716556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594490" y="213751"/>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 </a:t>
            </a: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No spillover (independence)</a:t>
            </a:r>
          </a:p>
        </p:txBody>
      </p:sp>
      <p:pic>
        <p:nvPicPr>
          <p:cNvPr id="3" name="Picture 2" descr="Map&#10;&#10;Description automatically generated">
            <a:extLst>
              <a:ext uri="{FF2B5EF4-FFF2-40B4-BE49-F238E27FC236}">
                <a16:creationId xmlns:a16="http://schemas.microsoft.com/office/drawing/2014/main" id="{2675A73A-989F-A849-81C9-5AFE0308129A}"/>
              </a:ext>
            </a:extLst>
          </p:cNvPr>
          <p:cNvPicPr>
            <a:picLocks noChangeAspect="1"/>
          </p:cNvPicPr>
          <p:nvPr/>
        </p:nvPicPr>
        <p:blipFill>
          <a:blip r:embed="rId3"/>
          <a:stretch>
            <a:fillRect/>
          </a:stretch>
        </p:blipFill>
        <p:spPr>
          <a:xfrm>
            <a:off x="7872494" y="2322139"/>
            <a:ext cx="4024993" cy="3192442"/>
          </a:xfrm>
          <a:prstGeom prst="rect">
            <a:avLst/>
          </a:prstGeom>
        </p:spPr>
      </p:pic>
      <p:sp>
        <p:nvSpPr>
          <p:cNvPr id="4" name="TextBox 3">
            <a:extLst>
              <a:ext uri="{FF2B5EF4-FFF2-40B4-BE49-F238E27FC236}">
                <a16:creationId xmlns:a16="http://schemas.microsoft.com/office/drawing/2014/main" id="{2330DE10-CDC4-5E40-92DB-CFD8908D1103}"/>
              </a:ext>
            </a:extLst>
          </p:cNvPr>
          <p:cNvSpPr txBox="1"/>
          <p:nvPr/>
        </p:nvSpPr>
        <p:spPr>
          <a:xfrm>
            <a:off x="7872494" y="5035417"/>
            <a:ext cx="687158" cy="474562"/>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F815BEB6-CBF6-FC47-8B2E-6312E7176982}"/>
              </a:ext>
            </a:extLst>
          </p:cNvPr>
          <p:cNvSpPr txBox="1"/>
          <p:nvPr/>
        </p:nvSpPr>
        <p:spPr>
          <a:xfrm>
            <a:off x="7888564" y="5563763"/>
            <a:ext cx="4024993"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A change in unemployment in that dark blue area will only have an impact on crime rates within its own area, but does not influence crime rates in neighboring areas </a:t>
            </a:r>
          </a:p>
        </p:txBody>
      </p:sp>
      <p:sp>
        <p:nvSpPr>
          <p:cNvPr id="13" name="Slide Number Placeholder 3">
            <a:extLst>
              <a:ext uri="{FF2B5EF4-FFF2-40B4-BE49-F238E27FC236}">
                <a16:creationId xmlns:a16="http://schemas.microsoft.com/office/drawing/2014/main" id="{C4536B14-0D22-8F11-B78D-F6FC054E60D9}"/>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16</a:t>
            </a:fld>
            <a:endParaRPr lang="en-US" dirty="0">
              <a:solidFill>
                <a:srgbClr val="000000"/>
              </a:solidFill>
              <a:cs typeface="ＭＳ Ｐゴシック" charset="0"/>
            </a:endParaRPr>
          </a:p>
        </p:txBody>
      </p:sp>
      <p:sp>
        <p:nvSpPr>
          <p:cNvPr id="2" name="Rectangle 1">
            <a:extLst>
              <a:ext uri="{FF2B5EF4-FFF2-40B4-BE49-F238E27FC236}">
                <a16:creationId xmlns:a16="http://schemas.microsoft.com/office/drawing/2014/main" id="{78C084D2-F19A-8BD7-4E71-91AB7F2126FC}"/>
              </a:ext>
            </a:extLst>
          </p:cNvPr>
          <p:cNvSpPr/>
          <p:nvPr/>
        </p:nvSpPr>
        <p:spPr>
          <a:xfrm>
            <a:off x="7729728" y="1645920"/>
            <a:ext cx="4342667" cy="510844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08296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pitchFamily="2" charset="0"/>
                <a:ea typeface="Helvetica Neue Condensed" panose="02000503000000020004" pitchFamily="2" charset="0"/>
                <a:cs typeface="Helvetica Neue Condensed"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pitchFamily="2" charset="0"/>
                <a:ea typeface="Helvetica Neue Condensed" panose="02000503000000020004" pitchFamily="2" charset="0"/>
                <a:cs typeface="Helvetica Neue Condensed"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141579" y="279625"/>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pitchFamily="2" charset="0"/>
                <a:ea typeface="+mn-ea"/>
                <a:cs typeface="+mn-cs"/>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pitchFamily="2" charset="0"/>
                <a:ea typeface="+mn-ea"/>
                <a:cs typeface="+mn-cs"/>
              </a:rPr>
              <a:t>spatial spillover </a:t>
            </a:r>
            <a:r>
              <a:rPr kumimoji="0" lang="en-US" sz="1800" b="0" i="0" u="none" strike="noStrike" kern="1200" cap="none" spc="0" normalizeH="0" baseline="0" noProof="0" dirty="0">
                <a:ln>
                  <a:noFill/>
                </a:ln>
                <a:solidFill>
                  <a:prstClr val="black"/>
                </a:solidFill>
                <a:effectLst/>
                <a:uLnTx/>
                <a:uFillTx/>
                <a:latin typeface="Helvetica" pitchFamily="2" charset="0"/>
                <a:ea typeface="+mn-ea"/>
                <a:cs typeface="+mn-cs"/>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Helvetica" pitchFamily="2" charset="0"/>
                <a:ea typeface="+mn-ea"/>
                <a:cs typeface="+mn-cs"/>
              </a:rPr>
              <a:t>Local spillover (dependence)</a:t>
            </a:r>
          </a:p>
        </p:txBody>
      </p:sp>
      <p:pic>
        <p:nvPicPr>
          <p:cNvPr id="3" name="Picture 2">
            <a:extLst>
              <a:ext uri="{FF2B5EF4-FFF2-40B4-BE49-F238E27FC236}">
                <a16:creationId xmlns:a16="http://schemas.microsoft.com/office/drawing/2014/main" id="{2675A73A-989F-A849-81C9-5AFE0308129A}"/>
              </a:ext>
            </a:extLst>
          </p:cNvPr>
          <p:cNvPicPr>
            <a:picLocks noChangeAspect="1"/>
          </p:cNvPicPr>
          <p:nvPr/>
        </p:nvPicPr>
        <p:blipFill>
          <a:blip r:embed="rId3"/>
          <a:srcRect/>
          <a:stretch/>
        </p:blipFill>
        <p:spPr>
          <a:xfrm>
            <a:off x="7918110" y="2322139"/>
            <a:ext cx="3933758" cy="3192442"/>
          </a:xfrm>
          <a:prstGeom prst="rect">
            <a:avLst/>
          </a:prstGeom>
        </p:spPr>
      </p:pic>
      <p:sp>
        <p:nvSpPr>
          <p:cNvPr id="4" name="TextBox 3">
            <a:extLst>
              <a:ext uri="{FF2B5EF4-FFF2-40B4-BE49-F238E27FC236}">
                <a16:creationId xmlns:a16="http://schemas.microsoft.com/office/drawing/2014/main" id="{2330DE10-CDC4-5E40-92DB-CFD8908D1103}"/>
              </a:ext>
            </a:extLst>
          </p:cNvPr>
          <p:cNvSpPr txBox="1"/>
          <p:nvPr/>
        </p:nvSpPr>
        <p:spPr>
          <a:xfrm>
            <a:off x="7918110" y="4819863"/>
            <a:ext cx="890223" cy="692496"/>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F815BEB6-CBF6-FC47-8B2E-6312E7176982}"/>
              </a:ext>
            </a:extLst>
          </p:cNvPr>
          <p:cNvSpPr txBox="1"/>
          <p:nvPr/>
        </p:nvSpPr>
        <p:spPr>
          <a:xfrm>
            <a:off x="7918110" y="5514581"/>
            <a:ext cx="4024993"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Helvetica" pitchFamily="2" charset="0"/>
                <a:ea typeface="+mn-ea"/>
                <a:cs typeface="+mn-cs"/>
              </a:rPr>
              <a:t>A change in unemployment in that dark blue area (in the center) will not only have an impact on crime rates within its own area, but it will also have a direct influence on crime rates in neighboring areas only.</a:t>
            </a:r>
          </a:p>
        </p:txBody>
      </p:sp>
      <p:sp>
        <p:nvSpPr>
          <p:cNvPr id="13" name="Slide Number Placeholder 3">
            <a:extLst>
              <a:ext uri="{FF2B5EF4-FFF2-40B4-BE49-F238E27FC236}">
                <a16:creationId xmlns:a16="http://schemas.microsoft.com/office/drawing/2014/main" id="{846A61C8-1A91-5EDF-CBA6-05BF7993E024}"/>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17</a:t>
            </a:fld>
            <a:endParaRPr lang="en-US" dirty="0">
              <a:solidFill>
                <a:srgbClr val="000000"/>
              </a:solidFill>
              <a:cs typeface="ＭＳ Ｐゴシック" charset="0"/>
            </a:endParaRPr>
          </a:p>
        </p:txBody>
      </p:sp>
      <p:sp>
        <p:nvSpPr>
          <p:cNvPr id="2" name="Rectangle 1">
            <a:extLst>
              <a:ext uri="{FF2B5EF4-FFF2-40B4-BE49-F238E27FC236}">
                <a16:creationId xmlns:a16="http://schemas.microsoft.com/office/drawing/2014/main" id="{88242A35-6BBB-DC97-6ADF-CCAE3A83C96F}"/>
              </a:ext>
            </a:extLst>
          </p:cNvPr>
          <p:cNvSpPr/>
          <p:nvPr/>
        </p:nvSpPr>
        <p:spPr>
          <a:xfrm>
            <a:off x="7729728" y="1645920"/>
            <a:ext cx="4342667" cy="510844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34753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141579" y="279625"/>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 </a:t>
            </a: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Global spillover (dependence)</a:t>
            </a:r>
          </a:p>
        </p:txBody>
      </p:sp>
      <p:pic>
        <p:nvPicPr>
          <p:cNvPr id="3" name="Picture 2">
            <a:extLst>
              <a:ext uri="{FF2B5EF4-FFF2-40B4-BE49-F238E27FC236}">
                <a16:creationId xmlns:a16="http://schemas.microsoft.com/office/drawing/2014/main" id="{2675A73A-989F-A849-81C9-5AFE0308129A}"/>
              </a:ext>
            </a:extLst>
          </p:cNvPr>
          <p:cNvPicPr>
            <a:picLocks noChangeAspect="1"/>
          </p:cNvPicPr>
          <p:nvPr/>
        </p:nvPicPr>
        <p:blipFill>
          <a:blip r:embed="rId3"/>
          <a:srcRect/>
          <a:stretch/>
        </p:blipFill>
        <p:spPr>
          <a:xfrm>
            <a:off x="7918110" y="2322703"/>
            <a:ext cx="3933758" cy="3191313"/>
          </a:xfrm>
          <a:prstGeom prst="rect">
            <a:avLst/>
          </a:prstGeom>
        </p:spPr>
      </p:pic>
      <p:sp>
        <p:nvSpPr>
          <p:cNvPr id="4" name="TextBox 3">
            <a:extLst>
              <a:ext uri="{FF2B5EF4-FFF2-40B4-BE49-F238E27FC236}">
                <a16:creationId xmlns:a16="http://schemas.microsoft.com/office/drawing/2014/main" id="{2330DE10-CDC4-5E40-92DB-CFD8908D1103}"/>
              </a:ext>
            </a:extLst>
          </p:cNvPr>
          <p:cNvSpPr txBox="1"/>
          <p:nvPr/>
        </p:nvSpPr>
        <p:spPr>
          <a:xfrm>
            <a:off x="7956167" y="4819863"/>
            <a:ext cx="890223" cy="692496"/>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F815BEB6-CBF6-FC47-8B2E-6312E7176982}"/>
              </a:ext>
            </a:extLst>
          </p:cNvPr>
          <p:cNvSpPr txBox="1"/>
          <p:nvPr/>
        </p:nvSpPr>
        <p:spPr>
          <a:xfrm>
            <a:off x="7872492" y="5512359"/>
            <a:ext cx="4024993"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A change in unemployment in that dark blue area (in the center) will not only have an impact on crime rates within its own area, but it will also have a wider influence on crime rates beyond its direct neighbors.</a:t>
            </a:r>
          </a:p>
        </p:txBody>
      </p:sp>
      <p:sp>
        <p:nvSpPr>
          <p:cNvPr id="13" name="Slide Number Placeholder 3">
            <a:extLst>
              <a:ext uri="{FF2B5EF4-FFF2-40B4-BE49-F238E27FC236}">
                <a16:creationId xmlns:a16="http://schemas.microsoft.com/office/drawing/2014/main" id="{DB106BFF-B4A4-1496-9EAB-51735C64FECC}"/>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18</a:t>
            </a:fld>
            <a:endParaRPr lang="en-US" dirty="0">
              <a:solidFill>
                <a:srgbClr val="000000"/>
              </a:solidFill>
              <a:cs typeface="ＭＳ Ｐゴシック" charset="0"/>
            </a:endParaRPr>
          </a:p>
        </p:txBody>
      </p:sp>
      <p:sp>
        <p:nvSpPr>
          <p:cNvPr id="2" name="Rectangle 1">
            <a:extLst>
              <a:ext uri="{FF2B5EF4-FFF2-40B4-BE49-F238E27FC236}">
                <a16:creationId xmlns:a16="http://schemas.microsoft.com/office/drawing/2014/main" id="{72E4027F-6491-8A4B-E33D-CCB775B8CF01}"/>
              </a:ext>
            </a:extLst>
          </p:cNvPr>
          <p:cNvSpPr/>
          <p:nvPr/>
        </p:nvSpPr>
        <p:spPr>
          <a:xfrm>
            <a:off x="7729728" y="1645920"/>
            <a:ext cx="4342667" cy="510844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60249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B3810F4C-F694-A349-A1AB-C71C11D17601}"/>
              </a:ext>
            </a:extLst>
          </p:cNvPr>
          <p:cNvPicPr>
            <a:picLocks noGrp="1" noChangeAspect="1"/>
          </p:cNvPicPr>
          <p:nvPr>
            <p:ph idx="1"/>
          </p:nvPr>
        </p:nvPicPr>
        <p:blipFill>
          <a:blip r:embed="rId2"/>
          <a:stretch>
            <a:fillRect/>
          </a:stretch>
        </p:blipFill>
        <p:spPr>
          <a:xfrm>
            <a:off x="498820" y="1202955"/>
            <a:ext cx="6388117" cy="5184074"/>
          </a:xfrm>
        </p:spPr>
      </p:pic>
      <p:sp>
        <p:nvSpPr>
          <p:cNvPr id="6" name="TextBox 5">
            <a:extLst>
              <a:ext uri="{FF2B5EF4-FFF2-40B4-BE49-F238E27FC236}">
                <a16:creationId xmlns:a16="http://schemas.microsoft.com/office/drawing/2014/main" id="{0CB0DCAF-8520-3448-964D-B342F482F3E2}"/>
              </a:ext>
            </a:extLst>
          </p:cNvPr>
          <p:cNvSpPr txBox="1"/>
          <p:nvPr/>
        </p:nvSpPr>
        <p:spPr>
          <a:xfrm>
            <a:off x="498820" y="5166111"/>
            <a:ext cx="1181699" cy="1220918"/>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5-point Star 6">
            <a:extLst>
              <a:ext uri="{FF2B5EF4-FFF2-40B4-BE49-F238E27FC236}">
                <a16:creationId xmlns:a16="http://schemas.microsoft.com/office/drawing/2014/main" id="{DAB597DC-BCC0-FA49-A5F1-36186D49B33B}"/>
              </a:ext>
            </a:extLst>
          </p:cNvPr>
          <p:cNvSpPr/>
          <p:nvPr/>
        </p:nvSpPr>
        <p:spPr>
          <a:xfrm>
            <a:off x="5173906" y="2977575"/>
            <a:ext cx="36000" cy="36000"/>
          </a:xfrm>
          <a:prstGeom prst="star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311CDF8-A3E1-6243-AA53-E49911F6AC12}"/>
              </a:ext>
            </a:extLst>
          </p:cNvPr>
          <p:cNvSpPr txBox="1"/>
          <p:nvPr/>
        </p:nvSpPr>
        <p:spPr>
          <a:xfrm>
            <a:off x="393539" y="219919"/>
            <a:ext cx="649339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a:t>
            </a: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“…where you are in geographic space matters” an event in one location can someway have an impact on other events in neighboring areas</a:t>
            </a:r>
            <a:endPar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Oval 8">
            <a:extLst>
              <a:ext uri="{FF2B5EF4-FFF2-40B4-BE49-F238E27FC236}">
                <a16:creationId xmlns:a16="http://schemas.microsoft.com/office/drawing/2014/main" id="{703A2821-7B39-044B-8465-0923503C06A0}"/>
              </a:ext>
            </a:extLst>
          </p:cNvPr>
          <p:cNvSpPr/>
          <p:nvPr/>
        </p:nvSpPr>
        <p:spPr>
          <a:xfrm>
            <a:off x="5058808" y="2850891"/>
            <a:ext cx="266195" cy="28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7C93D98-13E2-8143-AF6C-E87AF435EB4E}"/>
              </a:ext>
            </a:extLst>
          </p:cNvPr>
          <p:cNvSpPr txBox="1"/>
          <p:nvPr/>
        </p:nvSpPr>
        <p:spPr>
          <a:xfrm>
            <a:off x="7141579" y="279625"/>
            <a:ext cx="493081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In Spatial Statistics, especially in Spatial Regression, Geostatistics – we often try to account for </a:t>
            </a:r>
            <a:r>
              <a:rPr kumimoji="0" lang="en-US" sz="1800" b="1" i="0" u="none" strike="noStrike" kern="1200" cap="none" spc="0" normalizeH="0" baseline="0" noProof="0" dirty="0">
                <a:ln>
                  <a:noFill/>
                </a:ln>
                <a:solidFill>
                  <a:srgbClr val="FF0000"/>
                </a:solidFill>
                <a:effectLst/>
                <a:uLnTx/>
                <a:uFillTx/>
                <a:latin typeface="Helvetica Neue" panose="02000503000000020004" pitchFamily="2" charset="0"/>
                <a:ea typeface="Helvetica Neue" panose="02000503000000020004" pitchFamily="2" charset="0"/>
                <a:cs typeface="Helvetica Neue" panose="02000503000000020004" pitchFamily="2" charset="0"/>
              </a:rPr>
              <a:t>spatial spillover </a:t>
            </a:r>
            <a:r>
              <a:rPr kumimoji="0" lang="en-US" sz="18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effects in our models</a:t>
            </a:r>
          </a:p>
        </p:txBody>
      </p:sp>
      <p:sp>
        <p:nvSpPr>
          <p:cNvPr id="11" name="TextBox 10">
            <a:extLst>
              <a:ext uri="{FF2B5EF4-FFF2-40B4-BE49-F238E27FC236}">
                <a16:creationId xmlns:a16="http://schemas.microsoft.com/office/drawing/2014/main" id="{FD8F5490-D685-5A43-9134-430601017AC4}"/>
              </a:ext>
            </a:extLst>
          </p:cNvPr>
          <p:cNvSpPr txBox="1"/>
          <p:nvPr/>
        </p:nvSpPr>
        <p:spPr>
          <a:xfrm>
            <a:off x="7141579" y="1777246"/>
            <a:ext cx="493081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Rippling spillover (dependence)</a:t>
            </a:r>
          </a:p>
        </p:txBody>
      </p:sp>
      <p:sp>
        <p:nvSpPr>
          <p:cNvPr id="4" name="TextBox 3">
            <a:extLst>
              <a:ext uri="{FF2B5EF4-FFF2-40B4-BE49-F238E27FC236}">
                <a16:creationId xmlns:a16="http://schemas.microsoft.com/office/drawing/2014/main" id="{2330DE10-CDC4-5E40-92DB-CFD8908D1103}"/>
              </a:ext>
            </a:extLst>
          </p:cNvPr>
          <p:cNvSpPr txBox="1"/>
          <p:nvPr/>
        </p:nvSpPr>
        <p:spPr>
          <a:xfrm>
            <a:off x="7956167" y="4819863"/>
            <a:ext cx="890223" cy="692496"/>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F815BEB6-CBF6-FC47-8B2E-6312E7176982}"/>
              </a:ext>
            </a:extLst>
          </p:cNvPr>
          <p:cNvSpPr txBox="1"/>
          <p:nvPr/>
        </p:nvSpPr>
        <p:spPr>
          <a:xfrm>
            <a:off x="7782547" y="2428799"/>
            <a:ext cx="4024993" cy="267765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Where there is a focal point for an event and its influence may have a rippling (or trickle down) effect across space, triggering other events, which then diminishes with time and distance.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e.g., </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Natural disasters - an earthquake and building destruction. </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Disease spread and outbreaks</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
              <a:tabLst/>
              <a:defRPr/>
            </a:pPr>
            <a:r>
              <a:rPr kumimoji="0" lang="en-US" sz="1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World financial markets and crashes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effectLst/>
              <a:uLnTx/>
              <a:uFillTx/>
              <a:latin typeface="Helvetica" pitchFamily="2"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effectLst/>
              <a:uLnTx/>
              <a:uFillTx/>
              <a:latin typeface="Helvetica" pitchFamily="2" charset="0"/>
              <a:ea typeface="+mn-ea"/>
              <a:cs typeface="+mn-cs"/>
            </a:endParaRPr>
          </a:p>
        </p:txBody>
      </p:sp>
      <p:sp>
        <p:nvSpPr>
          <p:cNvPr id="3" name="Slide Number Placeholder 3">
            <a:extLst>
              <a:ext uri="{FF2B5EF4-FFF2-40B4-BE49-F238E27FC236}">
                <a16:creationId xmlns:a16="http://schemas.microsoft.com/office/drawing/2014/main" id="{2B89F8D1-A30B-F43A-3BCD-96B7BB61F16B}"/>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19</a:t>
            </a:fld>
            <a:endParaRPr lang="en-US" dirty="0">
              <a:solidFill>
                <a:srgbClr val="000000"/>
              </a:solidFill>
              <a:cs typeface="ＭＳ Ｐゴシック" charset="0"/>
            </a:endParaRPr>
          </a:p>
        </p:txBody>
      </p:sp>
      <p:sp>
        <p:nvSpPr>
          <p:cNvPr id="13" name="Rectangle 12">
            <a:extLst>
              <a:ext uri="{FF2B5EF4-FFF2-40B4-BE49-F238E27FC236}">
                <a16:creationId xmlns:a16="http://schemas.microsoft.com/office/drawing/2014/main" id="{D625F47C-063C-D06B-5123-1101C3B24244}"/>
              </a:ext>
            </a:extLst>
          </p:cNvPr>
          <p:cNvSpPr/>
          <p:nvPr/>
        </p:nvSpPr>
        <p:spPr>
          <a:xfrm>
            <a:off x="291578" y="57662"/>
            <a:ext cx="6595359" cy="646020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9720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C1A3B6-E599-F94D-A75D-ED4E838BC977}"/>
              </a:ext>
            </a:extLst>
          </p:cNvPr>
          <p:cNvSpPr txBox="1">
            <a:spLocks/>
          </p:cNvSpPr>
          <p:nvPr/>
        </p:nvSpPr>
        <p:spPr>
          <a:xfrm>
            <a:off x="660400" y="2655364"/>
            <a:ext cx="5921098" cy="3108896"/>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eaLnBrk="0" fontAlgn="base" hangingPunct="0">
              <a:lnSpc>
                <a:spcPct val="100000"/>
              </a:lnSpc>
              <a:spcBef>
                <a:spcPct val="20000"/>
              </a:spcBef>
              <a:spcAft>
                <a:spcPct val="0"/>
              </a:spcAft>
              <a:buFontTx/>
              <a:buChar char="•"/>
            </a:pPr>
            <a:r>
              <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rPr>
              <a:t>Timetable &amp; Assessment</a:t>
            </a:r>
          </a:p>
          <a:p>
            <a:pPr marL="0" indent="0" eaLnBrk="0" fontAlgn="base" hangingPunct="0">
              <a:lnSpc>
                <a:spcPct val="100000"/>
              </a:lnSpc>
              <a:spcBef>
                <a:spcPct val="20000"/>
              </a:spcBef>
              <a:spcAft>
                <a:spcPct val="0"/>
              </a:spcAft>
              <a:buNone/>
            </a:pPr>
            <a:endPar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endParaRPr>
          </a:p>
          <a:p>
            <a:pPr marL="342900" lvl="0" indent="-342900" eaLnBrk="0" fontAlgn="base" hangingPunct="0">
              <a:lnSpc>
                <a:spcPct val="100000"/>
              </a:lnSpc>
              <a:spcBef>
                <a:spcPct val="20000"/>
              </a:spcBef>
              <a:spcAft>
                <a:spcPct val="0"/>
              </a:spcAft>
              <a:buFontTx/>
              <a:buChar char="•"/>
            </a:pPr>
            <a:r>
              <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rPr>
              <a:t>What will we learn in GEOG0114?</a:t>
            </a:r>
          </a:p>
          <a:p>
            <a:pPr marL="0" lvl="0" indent="0" eaLnBrk="0" fontAlgn="base" hangingPunct="0">
              <a:lnSpc>
                <a:spcPct val="100000"/>
              </a:lnSpc>
              <a:spcBef>
                <a:spcPct val="20000"/>
              </a:spcBef>
              <a:spcAft>
                <a:spcPct val="0"/>
              </a:spcAft>
              <a:buNone/>
            </a:pPr>
            <a:endPar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endParaRPr>
          </a:p>
          <a:p>
            <a:pPr marL="342900" lvl="0" indent="-342900" eaLnBrk="0" fontAlgn="base" hangingPunct="0">
              <a:lnSpc>
                <a:spcPct val="100000"/>
              </a:lnSpc>
              <a:spcBef>
                <a:spcPct val="20000"/>
              </a:spcBef>
              <a:spcAft>
                <a:spcPct val="0"/>
              </a:spcAft>
              <a:buFontTx/>
              <a:buChar char="•"/>
            </a:pPr>
            <a:r>
              <a:rPr lang="en-US" kern="0" dirty="0">
                <a:solidFill>
                  <a:srgbClr val="000000"/>
                </a:solidFill>
                <a:latin typeface="Helvetica Neue Light" panose="02000403000000020004" pitchFamily="2" charset="0"/>
                <a:ea typeface="Helvetica Neue Light" panose="02000403000000020004" pitchFamily="2" charset="0"/>
                <a:cs typeface="Helvetica Neue" panose="02000503000000020004" pitchFamily="2" charset="0"/>
              </a:rPr>
              <a:t>The Beginning: Introduction to Spatial Analysis &amp; Data Science</a:t>
            </a:r>
          </a:p>
        </p:txBody>
      </p:sp>
      <p:sp>
        <p:nvSpPr>
          <p:cNvPr id="4" name="Title 1">
            <a:extLst>
              <a:ext uri="{FF2B5EF4-FFF2-40B4-BE49-F238E27FC236}">
                <a16:creationId xmlns:a16="http://schemas.microsoft.com/office/drawing/2014/main" id="{28562B3B-2342-6E4C-B72B-B6CFB334502D}"/>
              </a:ext>
            </a:extLst>
          </p:cNvPr>
          <p:cNvSpPr txBox="1">
            <a:spLocks/>
          </p:cNvSpPr>
          <p:nvPr/>
        </p:nvSpPr>
        <p:spPr>
          <a:xfrm>
            <a:off x="587375" y="1160463"/>
            <a:ext cx="9382728" cy="6511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r>
              <a:rPr lang="en-US" altLang="en-US" sz="3600" dirty="0">
                <a:latin typeface="Helvetica Neue Light" panose="02000403000000020004" pitchFamily="2" charset="0"/>
                <a:ea typeface="Helvetica Neue Light" panose="02000403000000020004" pitchFamily="2" charset="0"/>
              </a:rPr>
              <a:t>Contents</a:t>
            </a:r>
            <a:endParaRPr lang="en-GB" sz="3600" cap="all" dirty="0">
              <a:solidFill>
                <a:prstClr val="black"/>
              </a:solidFill>
              <a:latin typeface="Helvetica Neue Light" panose="02000403000000020004" pitchFamily="2" charset="0"/>
              <a:ea typeface="Helvetica Neue Light" panose="02000403000000020004" pitchFamily="2" charset="0"/>
              <a:cs typeface="Calibri Light" charset="0"/>
            </a:endParaRPr>
          </a:p>
        </p:txBody>
      </p:sp>
      <p:grpSp>
        <p:nvGrpSpPr>
          <p:cNvPr id="5" name="Group 4">
            <a:extLst>
              <a:ext uri="{FF2B5EF4-FFF2-40B4-BE49-F238E27FC236}">
                <a16:creationId xmlns:a16="http://schemas.microsoft.com/office/drawing/2014/main" id="{3A978299-CDCD-6E4D-90D2-752042F6A068}"/>
              </a:ext>
            </a:extLst>
          </p:cNvPr>
          <p:cNvGrpSpPr/>
          <p:nvPr/>
        </p:nvGrpSpPr>
        <p:grpSpPr>
          <a:xfrm>
            <a:off x="7515980" y="1294247"/>
            <a:ext cx="4015620" cy="4470013"/>
            <a:chOff x="3468870" y="1665965"/>
            <a:chExt cx="4332019" cy="4822214"/>
          </a:xfrm>
        </p:grpSpPr>
        <p:cxnSp>
          <p:nvCxnSpPr>
            <p:cNvPr id="6" name="Straight Arrow Connector 5">
              <a:extLst>
                <a:ext uri="{FF2B5EF4-FFF2-40B4-BE49-F238E27FC236}">
                  <a16:creationId xmlns:a16="http://schemas.microsoft.com/office/drawing/2014/main" id="{03EE94A2-35EC-904A-BA93-2D2ECA5B5729}"/>
                </a:ext>
              </a:extLst>
            </p:cNvPr>
            <p:cNvCxnSpPr>
              <a:cxnSpLocks/>
            </p:cNvCxnSpPr>
            <p:nvPr/>
          </p:nvCxnSpPr>
          <p:spPr>
            <a:xfrm>
              <a:off x="4583833" y="3429000"/>
              <a:ext cx="2088232" cy="1224136"/>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7" name="Straight Arrow Connector 6">
              <a:extLst>
                <a:ext uri="{FF2B5EF4-FFF2-40B4-BE49-F238E27FC236}">
                  <a16:creationId xmlns:a16="http://schemas.microsoft.com/office/drawing/2014/main" id="{F0776B22-DAB2-7747-8C49-0D85E11E12A7}"/>
                </a:ext>
              </a:extLst>
            </p:cNvPr>
            <p:cNvCxnSpPr>
              <a:cxnSpLocks/>
            </p:cNvCxnSpPr>
            <p:nvPr/>
          </p:nvCxnSpPr>
          <p:spPr>
            <a:xfrm flipV="1">
              <a:off x="4583833" y="3429000"/>
              <a:ext cx="2088232" cy="1224136"/>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8" name="Straight Arrow Connector 7">
              <a:extLst>
                <a:ext uri="{FF2B5EF4-FFF2-40B4-BE49-F238E27FC236}">
                  <a16:creationId xmlns:a16="http://schemas.microsoft.com/office/drawing/2014/main" id="{58814C74-D096-C94A-8CBF-B082912F4686}"/>
                </a:ext>
              </a:extLst>
            </p:cNvPr>
            <p:cNvCxnSpPr>
              <a:cxnSpLocks/>
              <a:stCxn id="31" idx="0"/>
            </p:cNvCxnSpPr>
            <p:nvPr/>
          </p:nvCxnSpPr>
          <p:spPr>
            <a:xfrm flipV="1">
              <a:off x="5663953" y="3429000"/>
              <a:ext cx="1008112" cy="1872208"/>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9" name="Straight Arrow Connector 8">
              <a:extLst>
                <a:ext uri="{FF2B5EF4-FFF2-40B4-BE49-F238E27FC236}">
                  <a16:creationId xmlns:a16="http://schemas.microsoft.com/office/drawing/2014/main" id="{2FEEDC9E-9F73-DC41-9862-18F6DC3DFD46}"/>
                </a:ext>
              </a:extLst>
            </p:cNvPr>
            <p:cNvCxnSpPr>
              <a:cxnSpLocks/>
              <a:stCxn id="31" idx="0"/>
            </p:cNvCxnSpPr>
            <p:nvPr/>
          </p:nvCxnSpPr>
          <p:spPr>
            <a:xfrm flipH="1" flipV="1">
              <a:off x="4583833" y="3429000"/>
              <a:ext cx="1080120" cy="1872208"/>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0" name="Straight Arrow Connector 9">
              <a:extLst>
                <a:ext uri="{FF2B5EF4-FFF2-40B4-BE49-F238E27FC236}">
                  <a16:creationId xmlns:a16="http://schemas.microsoft.com/office/drawing/2014/main" id="{5B86D8B4-4D17-C54E-B8B9-21A2B3721CFF}"/>
                </a:ext>
              </a:extLst>
            </p:cNvPr>
            <p:cNvCxnSpPr>
              <a:cxnSpLocks/>
              <a:endCxn id="37" idx="4"/>
            </p:cNvCxnSpPr>
            <p:nvPr/>
          </p:nvCxnSpPr>
          <p:spPr>
            <a:xfrm flipV="1">
              <a:off x="4583833" y="2852936"/>
              <a:ext cx="1080120" cy="1800200"/>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1" name="Straight Arrow Connector 10">
              <a:extLst>
                <a:ext uri="{FF2B5EF4-FFF2-40B4-BE49-F238E27FC236}">
                  <a16:creationId xmlns:a16="http://schemas.microsoft.com/office/drawing/2014/main" id="{5274BE8F-D1FC-D441-8C80-32AC36E8248C}"/>
                </a:ext>
              </a:extLst>
            </p:cNvPr>
            <p:cNvCxnSpPr>
              <a:cxnSpLocks/>
              <a:endCxn id="31" idx="0"/>
            </p:cNvCxnSpPr>
            <p:nvPr/>
          </p:nvCxnSpPr>
          <p:spPr>
            <a:xfrm>
              <a:off x="4583833" y="4653136"/>
              <a:ext cx="1080120" cy="648072"/>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2" name="Straight Arrow Connector 11">
              <a:extLst>
                <a:ext uri="{FF2B5EF4-FFF2-40B4-BE49-F238E27FC236}">
                  <a16:creationId xmlns:a16="http://schemas.microsoft.com/office/drawing/2014/main" id="{F437C2C6-68DC-0746-98BC-083F92073987}"/>
                </a:ext>
              </a:extLst>
            </p:cNvPr>
            <p:cNvCxnSpPr>
              <a:cxnSpLocks/>
            </p:cNvCxnSpPr>
            <p:nvPr/>
          </p:nvCxnSpPr>
          <p:spPr>
            <a:xfrm>
              <a:off x="6672065" y="3429000"/>
              <a:ext cx="0" cy="1224136"/>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3" name="Straight Arrow Connector 12">
              <a:extLst>
                <a:ext uri="{FF2B5EF4-FFF2-40B4-BE49-F238E27FC236}">
                  <a16:creationId xmlns:a16="http://schemas.microsoft.com/office/drawing/2014/main" id="{322763FE-87EE-6C45-AA2E-E3F67849D854}"/>
                </a:ext>
              </a:extLst>
            </p:cNvPr>
            <p:cNvCxnSpPr>
              <a:cxnSpLocks/>
            </p:cNvCxnSpPr>
            <p:nvPr/>
          </p:nvCxnSpPr>
          <p:spPr>
            <a:xfrm flipH="1" flipV="1">
              <a:off x="5663953" y="2852936"/>
              <a:ext cx="1008112" cy="1800200"/>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4" name="Straight Arrow Connector 13">
              <a:extLst>
                <a:ext uri="{FF2B5EF4-FFF2-40B4-BE49-F238E27FC236}">
                  <a16:creationId xmlns:a16="http://schemas.microsoft.com/office/drawing/2014/main" id="{FD9CCC58-7D73-2D4E-918F-8A46F80C63AC}"/>
                </a:ext>
              </a:extLst>
            </p:cNvPr>
            <p:cNvCxnSpPr>
              <a:cxnSpLocks/>
              <a:endCxn id="37" idx="4"/>
            </p:cNvCxnSpPr>
            <p:nvPr/>
          </p:nvCxnSpPr>
          <p:spPr>
            <a:xfrm flipH="1" flipV="1">
              <a:off x="5663953" y="2852936"/>
              <a:ext cx="1008112" cy="576064"/>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5" name="Straight Arrow Connector 14">
              <a:extLst>
                <a:ext uri="{FF2B5EF4-FFF2-40B4-BE49-F238E27FC236}">
                  <a16:creationId xmlns:a16="http://schemas.microsoft.com/office/drawing/2014/main" id="{4FEAADDF-BFD2-BE40-AA18-943B66FC9A87}"/>
                </a:ext>
              </a:extLst>
            </p:cNvPr>
            <p:cNvCxnSpPr>
              <a:cxnSpLocks/>
            </p:cNvCxnSpPr>
            <p:nvPr/>
          </p:nvCxnSpPr>
          <p:spPr>
            <a:xfrm flipH="1">
              <a:off x="4583833" y="3429000"/>
              <a:ext cx="2088232" cy="0"/>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231DAEAE-D7B2-CF43-BAE6-43063F9EC6AC}"/>
                </a:ext>
              </a:extLst>
            </p:cNvPr>
            <p:cNvCxnSpPr>
              <a:cxnSpLocks/>
              <a:stCxn id="37" idx="4"/>
            </p:cNvCxnSpPr>
            <p:nvPr/>
          </p:nvCxnSpPr>
          <p:spPr>
            <a:xfrm flipH="1">
              <a:off x="4583833" y="2852936"/>
              <a:ext cx="1080120" cy="576064"/>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7" name="Straight Arrow Connector 16">
              <a:extLst>
                <a:ext uri="{FF2B5EF4-FFF2-40B4-BE49-F238E27FC236}">
                  <a16:creationId xmlns:a16="http://schemas.microsoft.com/office/drawing/2014/main" id="{E7CFF5FE-99E1-9846-8933-962793FABCB9}"/>
                </a:ext>
              </a:extLst>
            </p:cNvPr>
            <p:cNvCxnSpPr>
              <a:cxnSpLocks/>
              <a:endCxn id="31" idx="0"/>
            </p:cNvCxnSpPr>
            <p:nvPr/>
          </p:nvCxnSpPr>
          <p:spPr>
            <a:xfrm flipH="1">
              <a:off x="5663953" y="4653136"/>
              <a:ext cx="1008112" cy="648072"/>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8" name="Straight Arrow Connector 17">
              <a:extLst>
                <a:ext uri="{FF2B5EF4-FFF2-40B4-BE49-F238E27FC236}">
                  <a16:creationId xmlns:a16="http://schemas.microsoft.com/office/drawing/2014/main" id="{35345C01-A762-E94D-807C-FB4C4212B33A}"/>
                </a:ext>
              </a:extLst>
            </p:cNvPr>
            <p:cNvCxnSpPr>
              <a:cxnSpLocks/>
            </p:cNvCxnSpPr>
            <p:nvPr/>
          </p:nvCxnSpPr>
          <p:spPr>
            <a:xfrm flipH="1">
              <a:off x="4583833" y="4653136"/>
              <a:ext cx="2088232" cy="0"/>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cxnSp>
          <p:nvCxnSpPr>
            <p:cNvPr id="19" name="Straight Arrow Connector 18">
              <a:extLst>
                <a:ext uri="{FF2B5EF4-FFF2-40B4-BE49-F238E27FC236}">
                  <a16:creationId xmlns:a16="http://schemas.microsoft.com/office/drawing/2014/main" id="{6A9533AB-B655-C147-A955-19BE6C288D7D}"/>
                </a:ext>
              </a:extLst>
            </p:cNvPr>
            <p:cNvCxnSpPr>
              <a:cxnSpLocks/>
            </p:cNvCxnSpPr>
            <p:nvPr/>
          </p:nvCxnSpPr>
          <p:spPr>
            <a:xfrm flipV="1">
              <a:off x="4583833" y="3429000"/>
              <a:ext cx="0" cy="1224136"/>
            </a:xfrm>
            <a:prstGeom prst="straightConnector1">
              <a:avLst/>
            </a:prstGeom>
            <a:ln>
              <a:solidFill>
                <a:schemeClr val="tx1">
                  <a:lumMod val="50000"/>
                  <a:lumOff val="50000"/>
                </a:schemeClr>
              </a:solidFill>
              <a:headEnd type="none" w="med" len="med"/>
              <a:tailEnd type="none" w="med" len="med"/>
            </a:ln>
          </p:spPr>
          <p:style>
            <a:lnRef idx="1">
              <a:schemeClr val="accent6"/>
            </a:lnRef>
            <a:fillRef idx="0">
              <a:schemeClr val="accent6"/>
            </a:fillRef>
            <a:effectRef idx="0">
              <a:schemeClr val="accent6"/>
            </a:effectRef>
            <a:fontRef idx="minor">
              <a:schemeClr val="tx1"/>
            </a:fontRef>
          </p:style>
        </p:cxnSp>
        <p:grpSp>
          <p:nvGrpSpPr>
            <p:cNvPr id="20" name="Group 19">
              <a:extLst>
                <a:ext uri="{FF2B5EF4-FFF2-40B4-BE49-F238E27FC236}">
                  <a16:creationId xmlns:a16="http://schemas.microsoft.com/office/drawing/2014/main" id="{966AAC75-67A8-F749-9781-782087798CC2}"/>
                </a:ext>
              </a:extLst>
            </p:cNvPr>
            <p:cNvGrpSpPr/>
            <p:nvPr/>
          </p:nvGrpSpPr>
          <p:grpSpPr>
            <a:xfrm>
              <a:off x="5070467" y="1665965"/>
              <a:ext cx="1186971" cy="1186971"/>
              <a:chOff x="2970910" y="554"/>
              <a:chExt cx="1186971" cy="1186971"/>
            </a:xfrm>
          </p:grpSpPr>
          <p:sp>
            <p:nvSpPr>
              <p:cNvPr id="37" name="Oval 36">
                <a:extLst>
                  <a:ext uri="{FF2B5EF4-FFF2-40B4-BE49-F238E27FC236}">
                    <a16:creationId xmlns:a16="http://schemas.microsoft.com/office/drawing/2014/main" id="{9BF23A70-BC1B-3C4E-99FA-465B1673DCD8}"/>
                  </a:ext>
                </a:extLst>
              </p:cNvPr>
              <p:cNvSpPr/>
              <p:nvPr/>
            </p:nvSpPr>
            <p:spPr>
              <a:xfrm>
                <a:off x="2970910" y="554"/>
                <a:ext cx="1186971" cy="1186971"/>
              </a:xfrm>
              <a:prstGeom prst="ellipse">
                <a:avLst/>
              </a:prstGeom>
              <a:solidFill>
                <a:srgbClr val="FF3B3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8" name="Oval 4">
                <a:extLst>
                  <a:ext uri="{FF2B5EF4-FFF2-40B4-BE49-F238E27FC236}">
                    <a16:creationId xmlns:a16="http://schemas.microsoft.com/office/drawing/2014/main" id="{ED43245A-9B4A-D041-882A-566ED1AE1F80}"/>
                  </a:ext>
                </a:extLst>
              </p:cNvPr>
              <p:cNvSpPr txBox="1"/>
              <p:nvPr/>
            </p:nvSpPr>
            <p:spPr>
              <a:xfrm>
                <a:off x="3144738" y="174382"/>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Problem</a:t>
                </a:r>
              </a:p>
            </p:txBody>
          </p:sp>
        </p:grpSp>
        <p:grpSp>
          <p:nvGrpSpPr>
            <p:cNvPr id="21" name="Group 20">
              <a:extLst>
                <a:ext uri="{FF2B5EF4-FFF2-40B4-BE49-F238E27FC236}">
                  <a16:creationId xmlns:a16="http://schemas.microsoft.com/office/drawing/2014/main" id="{D9697EF8-8464-CD41-993C-14B625CAA561}"/>
                </a:ext>
              </a:extLst>
            </p:cNvPr>
            <p:cNvGrpSpPr/>
            <p:nvPr/>
          </p:nvGrpSpPr>
          <p:grpSpPr>
            <a:xfrm>
              <a:off x="6613918" y="2557077"/>
              <a:ext cx="1186971" cy="1186971"/>
              <a:chOff x="4514361" y="891666"/>
              <a:chExt cx="1186971" cy="1186971"/>
            </a:xfrm>
          </p:grpSpPr>
          <p:sp>
            <p:nvSpPr>
              <p:cNvPr id="35" name="Oval 34">
                <a:extLst>
                  <a:ext uri="{FF2B5EF4-FFF2-40B4-BE49-F238E27FC236}">
                    <a16:creationId xmlns:a16="http://schemas.microsoft.com/office/drawing/2014/main" id="{94A0830D-5288-F648-8751-8D63F40CE5B2}"/>
                  </a:ext>
                </a:extLst>
              </p:cNvPr>
              <p:cNvSpPr/>
              <p:nvPr/>
            </p:nvSpPr>
            <p:spPr>
              <a:xfrm>
                <a:off x="4514361" y="891666"/>
                <a:ext cx="1186971" cy="1186971"/>
              </a:xfrm>
              <a:prstGeom prst="ellipse">
                <a:avLst/>
              </a:prstGeom>
              <a:solidFill>
                <a:srgbClr val="FF950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6" name="Oval 6">
                <a:extLst>
                  <a:ext uri="{FF2B5EF4-FFF2-40B4-BE49-F238E27FC236}">
                    <a16:creationId xmlns:a16="http://schemas.microsoft.com/office/drawing/2014/main" id="{A5620743-8A2D-A249-8922-9B7A4A023A4A}"/>
                  </a:ext>
                </a:extLst>
              </p:cNvPr>
              <p:cNvSpPr txBox="1"/>
              <p:nvPr/>
            </p:nvSpPr>
            <p:spPr>
              <a:xfrm>
                <a:off x="4688189" y="1065494"/>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Collect</a:t>
                </a:r>
              </a:p>
            </p:txBody>
          </p:sp>
        </p:grpSp>
        <p:grpSp>
          <p:nvGrpSpPr>
            <p:cNvPr id="22" name="Group 21">
              <a:extLst>
                <a:ext uri="{FF2B5EF4-FFF2-40B4-BE49-F238E27FC236}">
                  <a16:creationId xmlns:a16="http://schemas.microsoft.com/office/drawing/2014/main" id="{A2B0BB50-998F-7B4F-B1BA-7648D5C5E0D4}"/>
                </a:ext>
              </a:extLst>
            </p:cNvPr>
            <p:cNvGrpSpPr/>
            <p:nvPr/>
          </p:nvGrpSpPr>
          <p:grpSpPr>
            <a:xfrm>
              <a:off x="6600057" y="4293096"/>
              <a:ext cx="1186971" cy="1186971"/>
              <a:chOff x="4500500" y="2627685"/>
              <a:chExt cx="1186971" cy="1186971"/>
            </a:xfrm>
          </p:grpSpPr>
          <p:sp>
            <p:nvSpPr>
              <p:cNvPr id="33" name="Oval 32">
                <a:extLst>
                  <a:ext uri="{FF2B5EF4-FFF2-40B4-BE49-F238E27FC236}">
                    <a16:creationId xmlns:a16="http://schemas.microsoft.com/office/drawing/2014/main" id="{1A49F04A-8670-584C-B074-87B2EDE4BFA5}"/>
                  </a:ext>
                </a:extLst>
              </p:cNvPr>
              <p:cNvSpPr/>
              <p:nvPr/>
            </p:nvSpPr>
            <p:spPr>
              <a:xfrm>
                <a:off x="4500500" y="2627685"/>
                <a:ext cx="1186971" cy="1186971"/>
              </a:xfrm>
              <a:prstGeom prst="ellipse">
                <a:avLst/>
              </a:prstGeom>
              <a:solidFill>
                <a:srgbClr val="F6E316"/>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4" name="Oval 8">
                <a:extLst>
                  <a:ext uri="{FF2B5EF4-FFF2-40B4-BE49-F238E27FC236}">
                    <a16:creationId xmlns:a16="http://schemas.microsoft.com/office/drawing/2014/main" id="{16EE4CDB-175B-1243-82E6-22CB9F22958F}"/>
                  </a:ext>
                </a:extLst>
              </p:cNvPr>
              <p:cNvSpPr txBox="1"/>
              <p:nvPr/>
            </p:nvSpPr>
            <p:spPr>
              <a:xfrm>
                <a:off x="4674328" y="2801513"/>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Wrangle</a:t>
                </a:r>
              </a:p>
            </p:txBody>
          </p:sp>
        </p:grpSp>
        <p:grpSp>
          <p:nvGrpSpPr>
            <p:cNvPr id="23" name="Group 22">
              <a:extLst>
                <a:ext uri="{FF2B5EF4-FFF2-40B4-BE49-F238E27FC236}">
                  <a16:creationId xmlns:a16="http://schemas.microsoft.com/office/drawing/2014/main" id="{371498F1-E3CB-0E4E-B401-E35EAD7C9D3C}"/>
                </a:ext>
              </a:extLst>
            </p:cNvPr>
            <p:cNvGrpSpPr/>
            <p:nvPr/>
          </p:nvGrpSpPr>
          <p:grpSpPr>
            <a:xfrm>
              <a:off x="5070467" y="5301208"/>
              <a:ext cx="1186971" cy="1186971"/>
              <a:chOff x="2970910" y="3635797"/>
              <a:chExt cx="1186971" cy="1186971"/>
            </a:xfrm>
          </p:grpSpPr>
          <p:sp>
            <p:nvSpPr>
              <p:cNvPr id="31" name="Oval 30">
                <a:extLst>
                  <a:ext uri="{FF2B5EF4-FFF2-40B4-BE49-F238E27FC236}">
                    <a16:creationId xmlns:a16="http://schemas.microsoft.com/office/drawing/2014/main" id="{89BB7312-FFD7-E64F-99AF-7C3BB763B36E}"/>
                  </a:ext>
                </a:extLst>
              </p:cNvPr>
              <p:cNvSpPr/>
              <p:nvPr/>
            </p:nvSpPr>
            <p:spPr>
              <a:xfrm>
                <a:off x="2970910" y="3635797"/>
                <a:ext cx="1186971" cy="1186971"/>
              </a:xfrm>
              <a:prstGeom prst="ellipse">
                <a:avLst/>
              </a:prstGeom>
              <a:solidFill>
                <a:srgbClr val="92D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2" name="Oval 10">
                <a:extLst>
                  <a:ext uri="{FF2B5EF4-FFF2-40B4-BE49-F238E27FC236}">
                    <a16:creationId xmlns:a16="http://schemas.microsoft.com/office/drawing/2014/main" id="{B5AF5100-F3C0-7643-9A0B-ECF14C0AF578}"/>
                  </a:ext>
                </a:extLst>
              </p:cNvPr>
              <p:cNvSpPr txBox="1"/>
              <p:nvPr/>
            </p:nvSpPr>
            <p:spPr>
              <a:xfrm>
                <a:off x="3144738" y="3809625"/>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Explore</a:t>
                </a:r>
              </a:p>
            </p:txBody>
          </p:sp>
        </p:grpSp>
        <p:grpSp>
          <p:nvGrpSpPr>
            <p:cNvPr id="24" name="Group 23">
              <a:extLst>
                <a:ext uri="{FF2B5EF4-FFF2-40B4-BE49-F238E27FC236}">
                  <a16:creationId xmlns:a16="http://schemas.microsoft.com/office/drawing/2014/main" id="{F714268D-D5AF-CB40-B142-C65D2F7885F5}"/>
                </a:ext>
              </a:extLst>
            </p:cNvPr>
            <p:cNvGrpSpPr/>
            <p:nvPr/>
          </p:nvGrpSpPr>
          <p:grpSpPr>
            <a:xfrm>
              <a:off x="3468870" y="4293096"/>
              <a:ext cx="1186971" cy="1186971"/>
              <a:chOff x="1369313" y="2627685"/>
              <a:chExt cx="1186971" cy="1186971"/>
            </a:xfrm>
          </p:grpSpPr>
          <p:sp>
            <p:nvSpPr>
              <p:cNvPr id="29" name="Oval 28">
                <a:extLst>
                  <a:ext uri="{FF2B5EF4-FFF2-40B4-BE49-F238E27FC236}">
                    <a16:creationId xmlns:a16="http://schemas.microsoft.com/office/drawing/2014/main" id="{82E30FA4-6BA4-4C4D-845D-77D70A60B045}"/>
                  </a:ext>
                </a:extLst>
              </p:cNvPr>
              <p:cNvSpPr/>
              <p:nvPr/>
            </p:nvSpPr>
            <p:spPr>
              <a:xfrm>
                <a:off x="1369313" y="2627685"/>
                <a:ext cx="1186971" cy="1186971"/>
              </a:xfrm>
              <a:prstGeom prst="ellipse">
                <a:avLst/>
              </a:prstGeom>
              <a:solidFill>
                <a:srgbClr val="00B0F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30" name="Oval 12">
                <a:extLst>
                  <a:ext uri="{FF2B5EF4-FFF2-40B4-BE49-F238E27FC236}">
                    <a16:creationId xmlns:a16="http://schemas.microsoft.com/office/drawing/2014/main" id="{B7A49FCC-5967-0244-8674-C870A6083028}"/>
                  </a:ext>
                </a:extLst>
              </p:cNvPr>
              <p:cNvSpPr txBox="1"/>
              <p:nvPr/>
            </p:nvSpPr>
            <p:spPr>
              <a:xfrm>
                <a:off x="1543141" y="2801513"/>
                <a:ext cx="83931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Model</a:t>
                </a:r>
              </a:p>
            </p:txBody>
          </p:sp>
        </p:grpSp>
        <p:grpSp>
          <p:nvGrpSpPr>
            <p:cNvPr id="25" name="Group 24">
              <a:extLst>
                <a:ext uri="{FF2B5EF4-FFF2-40B4-BE49-F238E27FC236}">
                  <a16:creationId xmlns:a16="http://schemas.microsoft.com/office/drawing/2014/main" id="{BFC002DD-807B-B141-86A3-DC94EDE1FDF7}"/>
                </a:ext>
              </a:extLst>
            </p:cNvPr>
            <p:cNvGrpSpPr/>
            <p:nvPr/>
          </p:nvGrpSpPr>
          <p:grpSpPr>
            <a:xfrm>
              <a:off x="3503713" y="2530061"/>
              <a:ext cx="1186971" cy="1186971"/>
              <a:chOff x="1404156" y="864650"/>
              <a:chExt cx="1186971" cy="1186971"/>
            </a:xfrm>
          </p:grpSpPr>
          <p:sp>
            <p:nvSpPr>
              <p:cNvPr id="27" name="Oval 26">
                <a:extLst>
                  <a:ext uri="{FF2B5EF4-FFF2-40B4-BE49-F238E27FC236}">
                    <a16:creationId xmlns:a16="http://schemas.microsoft.com/office/drawing/2014/main" id="{B5EE260E-123B-AD46-85E5-1609657DEF74}"/>
                  </a:ext>
                </a:extLst>
              </p:cNvPr>
              <p:cNvSpPr/>
              <p:nvPr/>
            </p:nvSpPr>
            <p:spPr>
              <a:xfrm>
                <a:off x="1404156" y="864650"/>
                <a:ext cx="1186971" cy="1186971"/>
              </a:xfrm>
              <a:prstGeom prst="ellipse">
                <a:avLst/>
              </a:prstGeom>
              <a:solidFill>
                <a:srgbClr val="7030A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GB"/>
              </a:p>
            </p:txBody>
          </p:sp>
          <p:sp>
            <p:nvSpPr>
              <p:cNvPr id="28" name="Oval 14">
                <a:extLst>
                  <a:ext uri="{FF2B5EF4-FFF2-40B4-BE49-F238E27FC236}">
                    <a16:creationId xmlns:a16="http://schemas.microsoft.com/office/drawing/2014/main" id="{90226715-9062-5540-95CC-8017D9536E45}"/>
                  </a:ext>
                </a:extLst>
              </p:cNvPr>
              <p:cNvSpPr txBox="1"/>
              <p:nvPr/>
            </p:nvSpPr>
            <p:spPr>
              <a:xfrm>
                <a:off x="1476164" y="1038478"/>
                <a:ext cx="941135" cy="8393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algn="ctr" defTabSz="622300">
                  <a:lnSpc>
                    <a:spcPct val="90000"/>
                  </a:lnSpc>
                  <a:spcBef>
                    <a:spcPct val="0"/>
                  </a:spcBef>
                  <a:spcAft>
                    <a:spcPct val="35000"/>
                  </a:spcAft>
                </a:pPr>
                <a:r>
                  <a:rPr lang="en-GB" sz="1200" dirty="0">
                    <a:latin typeface="Helvetica Neue Light" panose="02000403000000020004" pitchFamily="2" charset="0"/>
                    <a:ea typeface="Helvetica Neue Light" panose="02000403000000020004" pitchFamily="2" charset="0"/>
                  </a:rPr>
                  <a:t>Knowledge</a:t>
                </a:r>
              </a:p>
            </p:txBody>
          </p:sp>
        </p:grpSp>
        <p:cxnSp>
          <p:nvCxnSpPr>
            <p:cNvPr id="26" name="Straight Connector 25">
              <a:extLst>
                <a:ext uri="{FF2B5EF4-FFF2-40B4-BE49-F238E27FC236}">
                  <a16:creationId xmlns:a16="http://schemas.microsoft.com/office/drawing/2014/main" id="{005E143C-7989-2D4D-9FF7-BE5D5A4F51AF}"/>
                </a:ext>
              </a:extLst>
            </p:cNvPr>
            <p:cNvCxnSpPr>
              <a:cxnSpLocks/>
              <a:endCxn id="31" idx="0"/>
            </p:cNvCxnSpPr>
            <p:nvPr/>
          </p:nvCxnSpPr>
          <p:spPr>
            <a:xfrm>
              <a:off x="5663952" y="2852936"/>
              <a:ext cx="0" cy="2448272"/>
            </a:xfrm>
            <a:prstGeom prst="line">
              <a:avLst/>
            </a:prstGeom>
            <a:ln>
              <a:headEnd type="none" w="med" len="med"/>
              <a:tailEnd type="none" w="med" len="med"/>
            </a:ln>
          </p:spPr>
          <p:style>
            <a:lnRef idx="1">
              <a:schemeClr val="accent6"/>
            </a:lnRef>
            <a:fillRef idx="0">
              <a:schemeClr val="accent6"/>
            </a:fillRef>
            <a:effectRef idx="0">
              <a:schemeClr val="accent6"/>
            </a:effectRef>
            <a:fontRef idx="minor">
              <a:schemeClr val="tx1"/>
            </a:fontRef>
          </p:style>
        </p:cxnSp>
      </p:grpSp>
      <p:pic>
        <p:nvPicPr>
          <p:cNvPr id="40" name="Picture 39">
            <a:extLst>
              <a:ext uri="{FF2B5EF4-FFF2-40B4-BE49-F238E27FC236}">
                <a16:creationId xmlns:a16="http://schemas.microsoft.com/office/drawing/2014/main" id="{EC00073C-280F-0045-9EF1-816ED67A3D5B}"/>
              </a:ext>
            </a:extLst>
          </p:cNvPr>
          <p:cNvPicPr>
            <a:picLocks noChangeAspect="1"/>
          </p:cNvPicPr>
          <p:nvPr/>
        </p:nvPicPr>
        <p:blipFill>
          <a:blip r:embed="rId3"/>
          <a:stretch>
            <a:fillRect/>
          </a:stretch>
        </p:blipFill>
        <p:spPr>
          <a:xfrm>
            <a:off x="0" y="0"/>
            <a:ext cx="12192000" cy="970069"/>
          </a:xfrm>
          <a:prstGeom prst="rect">
            <a:avLst/>
          </a:prstGeom>
        </p:spPr>
      </p:pic>
      <p:sp>
        <p:nvSpPr>
          <p:cNvPr id="2" name="Slide Number Placeholder 3">
            <a:extLst>
              <a:ext uri="{FF2B5EF4-FFF2-40B4-BE49-F238E27FC236}">
                <a16:creationId xmlns:a16="http://schemas.microsoft.com/office/drawing/2014/main" id="{CA80AFEC-6F61-BA14-0256-9EB110AE79E6}"/>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a:t>
            </a:fld>
            <a:endParaRPr lang="en-US" dirty="0">
              <a:solidFill>
                <a:srgbClr val="000000"/>
              </a:solidFill>
              <a:cs typeface="ＭＳ Ｐゴシック" charset="0"/>
            </a:endParaRPr>
          </a:p>
        </p:txBody>
      </p:sp>
    </p:spTree>
    <p:extLst>
      <p:ext uri="{BB962C8B-B14F-4D97-AF65-F5344CB8AC3E}">
        <p14:creationId xmlns:p14="http://schemas.microsoft.com/office/powerpoint/2010/main" val="4587575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4139EC4-82A9-1072-A3DC-F19A4D24BF9A}"/>
              </a:ext>
            </a:extLst>
          </p:cNvPr>
          <p:cNvSpPr/>
          <p:nvPr/>
        </p:nvSpPr>
        <p:spPr>
          <a:xfrm>
            <a:off x="0" y="0"/>
            <a:ext cx="12192000" cy="6858000"/>
          </a:xfrm>
          <a:prstGeom prst="rect">
            <a:avLst/>
          </a:prstGeom>
          <a:solidFill>
            <a:srgbClr val="008CE6"/>
          </a:solidFill>
          <a:ln>
            <a:solidFill>
              <a:srgbClr val="0091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0C319A-C961-2D4D-8173-A00C8C95138E}"/>
              </a:ext>
            </a:extLst>
          </p:cNvPr>
          <p:cNvSpPr>
            <a:spLocks noGrp="1"/>
          </p:cNvSpPr>
          <p:nvPr>
            <p:ph type="title"/>
          </p:nvPr>
        </p:nvSpPr>
        <p:spPr>
          <a:xfrm>
            <a:off x="0" y="2451856"/>
            <a:ext cx="12192000" cy="1954287"/>
          </a:xfrm>
        </p:spPr>
        <p:txBody>
          <a:bodyPr>
            <a:normAutofit/>
          </a:bodyPr>
          <a:lstStyle/>
          <a:p>
            <a:pPr algn="ctr"/>
            <a:r>
              <a:rPr lang="en-US" sz="36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What is Spatial Data &amp; its Features?</a:t>
            </a:r>
          </a:p>
        </p:txBody>
      </p:sp>
      <p:sp>
        <p:nvSpPr>
          <p:cNvPr id="5" name="Slide Number Placeholder 3">
            <a:extLst>
              <a:ext uri="{FF2B5EF4-FFF2-40B4-BE49-F238E27FC236}">
                <a16:creationId xmlns:a16="http://schemas.microsoft.com/office/drawing/2014/main" id="{0AB8FE19-AF0C-460F-7134-8BA9A794A19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20</a:t>
            </a:fld>
            <a:endParaRPr lang="en-US" dirty="0">
              <a:solidFill>
                <a:srgbClr val="000000"/>
              </a:solidFill>
              <a:cs typeface="ＭＳ Ｐゴシック" charset="0"/>
            </a:endParaRPr>
          </a:p>
        </p:txBody>
      </p:sp>
    </p:spTree>
    <p:extLst>
      <p:ext uri="{BB962C8B-B14F-4D97-AF65-F5344CB8AC3E}">
        <p14:creationId xmlns:p14="http://schemas.microsoft.com/office/powerpoint/2010/main" val="24808046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63BDE2-113C-0D4F-84B5-35A99A0B2CF6}"/>
              </a:ext>
            </a:extLst>
          </p:cNvPr>
          <p:cNvSpPr txBox="1"/>
          <p:nvPr/>
        </p:nvSpPr>
        <p:spPr>
          <a:xfrm>
            <a:off x="1767068" y="1073448"/>
            <a:ext cx="4328932" cy="369332"/>
          </a:xfrm>
          <a:prstGeom prst="rect">
            <a:avLst/>
          </a:prstGeom>
          <a:noFill/>
        </p:spPr>
        <p:txBody>
          <a:bodyPr wrap="square" rtlCol="0">
            <a:spAutoFit/>
          </a:bodyPr>
          <a:lstStyle/>
          <a:p>
            <a:r>
              <a:rPr lang="en-US" b="1" dirty="0">
                <a:latin typeface="Helvetica" pitchFamily="2" charset="0"/>
              </a:rPr>
              <a:t>Point Pattern Data (PPD)</a:t>
            </a:r>
          </a:p>
        </p:txBody>
      </p:sp>
      <p:sp>
        <p:nvSpPr>
          <p:cNvPr id="5" name="TextBox 4">
            <a:extLst>
              <a:ext uri="{FF2B5EF4-FFF2-40B4-BE49-F238E27FC236}">
                <a16:creationId xmlns:a16="http://schemas.microsoft.com/office/drawing/2014/main" id="{63E78F58-42A5-034A-8519-05B6D90D2849}"/>
              </a:ext>
            </a:extLst>
          </p:cNvPr>
          <p:cNvSpPr txBox="1"/>
          <p:nvPr/>
        </p:nvSpPr>
        <p:spPr>
          <a:xfrm>
            <a:off x="7304691" y="1085351"/>
            <a:ext cx="4782206" cy="4955203"/>
          </a:xfrm>
          <a:prstGeom prst="rect">
            <a:avLst/>
          </a:prstGeom>
          <a:noFill/>
        </p:spPr>
        <p:txBody>
          <a:bodyPr wrap="square" rtlCol="0">
            <a:spAutoFit/>
          </a:bodyPr>
          <a:lstStyle/>
          <a:p>
            <a:pPr algn="ctr"/>
            <a:r>
              <a:rPr lang="en-US" sz="1600" b="1" dirty="0">
                <a:latin typeface="Helvetica Neue" panose="02000503000000020004" pitchFamily="2" charset="0"/>
                <a:ea typeface="Helvetica Neue" panose="02000503000000020004" pitchFamily="2" charset="0"/>
                <a:cs typeface="Helvetica Neue" panose="02000503000000020004" pitchFamily="2" charset="0"/>
              </a:rPr>
              <a:t>Key Characteristics</a:t>
            </a:r>
          </a:p>
          <a:p>
            <a:endParaRPr lang="en-US" sz="1600" b="1"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The main interest is the occurrences of an event at a points (or points). These events occur at “random” at any given geographic space and time.</a:t>
            </a:r>
          </a:p>
          <a:p>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Examples of PPDs events (or outcomes):</a:t>
            </a:r>
          </a:p>
          <a:p>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Point locations of burglaries</a:t>
            </a: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Riots</a:t>
            </a: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Locations of car collisions etc.,</a:t>
            </a: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Locations of where an adult tree needs to be replanted</a:t>
            </a:r>
          </a:p>
          <a:p>
            <a:pPr marL="285750" indent="-285750">
              <a:buFont typeface="Wingdings" pitchFamily="2" charset="2"/>
              <a:buChar char="§"/>
            </a:pPr>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Some PPDs events may carry additional information that may describe the occurrence of an observed event (or outcome):</a:t>
            </a:r>
          </a:p>
          <a:p>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Burglary: Type of premise that was burgled, time of day the burglary occurred etc.,</a:t>
            </a:r>
          </a:p>
          <a:p>
            <a:pPr marL="285750" indent="-285750">
              <a:buFont typeface="Wingdings" pitchFamily="2" charset="2"/>
              <a:buChar char="§"/>
            </a:pPr>
            <a:r>
              <a:rPr lang="en-US" sz="1400" dirty="0">
                <a:latin typeface="Helvetica Neue" panose="02000503000000020004" pitchFamily="2" charset="0"/>
                <a:ea typeface="Helvetica Neue" panose="02000503000000020004" pitchFamily="2" charset="0"/>
                <a:cs typeface="Helvetica Neue" panose="02000503000000020004" pitchFamily="2" charset="0"/>
              </a:rPr>
              <a:t>Car collision: type of road, weather condition etc.</a:t>
            </a:r>
          </a:p>
          <a:p>
            <a:pPr marL="285750" indent="-285750">
              <a:buFont typeface="Wingdings" pitchFamily="2" charset="2"/>
              <a:buChar char="§"/>
            </a:pPr>
            <a:endParaRPr lang="en-US" dirty="0">
              <a:latin typeface="Helvetica" pitchFamily="2" charset="0"/>
            </a:endParaRPr>
          </a:p>
        </p:txBody>
      </p:sp>
      <p:pic>
        <p:nvPicPr>
          <p:cNvPr id="3" name="Picture 2">
            <a:extLst>
              <a:ext uri="{FF2B5EF4-FFF2-40B4-BE49-F238E27FC236}">
                <a16:creationId xmlns:a16="http://schemas.microsoft.com/office/drawing/2014/main" id="{AE781F63-D335-FEA4-3155-E6B37050AF18}"/>
              </a:ext>
            </a:extLst>
          </p:cNvPr>
          <p:cNvPicPr>
            <a:picLocks noChangeAspect="1"/>
          </p:cNvPicPr>
          <p:nvPr/>
        </p:nvPicPr>
        <p:blipFill>
          <a:blip r:embed="rId3"/>
          <a:stretch>
            <a:fillRect/>
          </a:stretch>
        </p:blipFill>
        <p:spPr>
          <a:xfrm>
            <a:off x="0" y="0"/>
            <a:ext cx="12192000" cy="970069"/>
          </a:xfrm>
          <a:prstGeom prst="rect">
            <a:avLst/>
          </a:prstGeom>
        </p:spPr>
      </p:pic>
      <p:pic>
        <p:nvPicPr>
          <p:cNvPr id="8" name="Picture 7" descr="Map&#10;&#10;Description automatically generated">
            <a:extLst>
              <a:ext uri="{FF2B5EF4-FFF2-40B4-BE49-F238E27FC236}">
                <a16:creationId xmlns:a16="http://schemas.microsoft.com/office/drawing/2014/main" id="{69D96F0F-FD7D-00CB-529A-6EF51E5DAD42}"/>
              </a:ext>
            </a:extLst>
          </p:cNvPr>
          <p:cNvPicPr>
            <a:picLocks noChangeAspect="1"/>
          </p:cNvPicPr>
          <p:nvPr/>
        </p:nvPicPr>
        <p:blipFill>
          <a:blip r:embed="rId4"/>
          <a:stretch>
            <a:fillRect/>
          </a:stretch>
        </p:blipFill>
        <p:spPr>
          <a:xfrm>
            <a:off x="105103" y="1722222"/>
            <a:ext cx="7014095" cy="4062330"/>
          </a:xfrm>
          <a:prstGeom prst="rect">
            <a:avLst/>
          </a:prstGeom>
          <a:ln>
            <a:solidFill>
              <a:schemeClr val="tx1"/>
            </a:solidFill>
          </a:ln>
        </p:spPr>
      </p:pic>
      <p:sp>
        <p:nvSpPr>
          <p:cNvPr id="9" name="TextBox 8">
            <a:extLst>
              <a:ext uri="{FF2B5EF4-FFF2-40B4-BE49-F238E27FC236}">
                <a16:creationId xmlns:a16="http://schemas.microsoft.com/office/drawing/2014/main" id="{6F06E431-9D51-B2ED-EE6D-07CB9132F6B8}"/>
              </a:ext>
            </a:extLst>
          </p:cNvPr>
          <p:cNvSpPr txBox="1"/>
          <p:nvPr/>
        </p:nvSpPr>
        <p:spPr>
          <a:xfrm>
            <a:off x="105102" y="6037589"/>
            <a:ext cx="8303173" cy="646331"/>
          </a:xfrm>
          <a:prstGeom prst="rect">
            <a:avLst/>
          </a:prstGeom>
          <a:noFill/>
        </p:spPr>
        <p:txBody>
          <a:bodyPr wrap="square" rtlCol="0">
            <a:spAutoFit/>
          </a:bodyPr>
          <a:lstStyle/>
          <a:p>
            <a:r>
              <a:rPr lang="en-GB" dirty="0">
                <a:latin typeface="Helvetica Neue" panose="02000503000000020004" pitchFamily="2" charset="0"/>
                <a:ea typeface="Helvetica Neue" panose="02000503000000020004" pitchFamily="2" charset="0"/>
                <a:cs typeface="Helvetica Neue" panose="02000503000000020004" pitchFamily="2" charset="0"/>
              </a:rPr>
              <a:t>Represents point locations of bicycle thefts in Central London area </a:t>
            </a:r>
          </a:p>
          <a:p>
            <a:r>
              <a:rPr lang="en-GB" dirty="0">
                <a:latin typeface="Helvetica Neue" panose="02000503000000020004" pitchFamily="2" charset="0"/>
                <a:ea typeface="Helvetica Neue" panose="02000503000000020004" pitchFamily="2" charset="0"/>
                <a:cs typeface="Helvetica Neue" panose="02000503000000020004" pitchFamily="2" charset="0"/>
              </a:rPr>
              <a:t>Source: </a:t>
            </a:r>
            <a:r>
              <a:rPr lang="en-GB" dirty="0" err="1">
                <a:latin typeface="Helvetica Neue" panose="02000503000000020004" pitchFamily="2" charset="0"/>
                <a:ea typeface="Helvetica Neue" panose="02000503000000020004" pitchFamily="2" charset="0"/>
                <a:cs typeface="Helvetica Neue" panose="02000503000000020004" pitchFamily="2" charset="0"/>
              </a:rPr>
              <a:t>BikeData.CycleStreets</a:t>
            </a:r>
            <a:r>
              <a:rPr lang="en-GB" dirty="0">
                <a:latin typeface="Helvetica Neue" panose="02000503000000020004" pitchFamily="2" charset="0"/>
                <a:ea typeface="Helvetica Neue" panose="02000503000000020004" pitchFamily="2" charset="0"/>
                <a:cs typeface="Helvetica Neue" panose="02000503000000020004" pitchFamily="2" charset="0"/>
              </a:rPr>
              <a:t> network </a:t>
            </a:r>
            <a:r>
              <a:rPr lang="en-GB" dirty="0">
                <a:latin typeface="Helvetica Neue" panose="02000503000000020004" pitchFamily="2" charset="0"/>
                <a:ea typeface="Helvetica Neue" panose="02000503000000020004" pitchFamily="2" charset="0"/>
                <a:cs typeface="Helvetica Neue" panose="02000503000000020004" pitchFamily="2" charset="0"/>
                <a:hlinkClick r:id="rId5"/>
              </a:rPr>
              <a:t>https://bikedata.cyclestreets.net/</a:t>
            </a:r>
            <a:r>
              <a:rPr lang="en-GB" dirty="0">
                <a:latin typeface="Helvetica Neue" panose="02000503000000020004" pitchFamily="2" charset="0"/>
                <a:ea typeface="Helvetica Neue" panose="02000503000000020004" pitchFamily="2" charset="0"/>
                <a:cs typeface="Helvetica Neue" panose="02000503000000020004" pitchFamily="2" charset="0"/>
              </a:rPr>
              <a:t> </a:t>
            </a:r>
          </a:p>
        </p:txBody>
      </p:sp>
      <p:sp>
        <p:nvSpPr>
          <p:cNvPr id="4" name="Slide Number Placeholder 3">
            <a:extLst>
              <a:ext uri="{FF2B5EF4-FFF2-40B4-BE49-F238E27FC236}">
                <a16:creationId xmlns:a16="http://schemas.microsoft.com/office/drawing/2014/main" id="{C8CB3BB3-57B4-B56F-63AF-33949ADECBFD}"/>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21</a:t>
            </a:fld>
            <a:endParaRPr lang="en-US" dirty="0">
              <a:solidFill>
                <a:srgbClr val="000000"/>
              </a:solidFill>
              <a:cs typeface="ＭＳ Ｐゴシック" charset="0"/>
            </a:endParaRPr>
          </a:p>
        </p:txBody>
      </p:sp>
    </p:spTree>
    <p:extLst>
      <p:ext uri="{BB962C8B-B14F-4D97-AF65-F5344CB8AC3E}">
        <p14:creationId xmlns:p14="http://schemas.microsoft.com/office/powerpoint/2010/main" val="18348094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63BDE2-113C-0D4F-84B5-35A99A0B2CF6}"/>
              </a:ext>
            </a:extLst>
          </p:cNvPr>
          <p:cNvSpPr txBox="1"/>
          <p:nvPr/>
        </p:nvSpPr>
        <p:spPr>
          <a:xfrm>
            <a:off x="2906597" y="1049285"/>
            <a:ext cx="4328932" cy="369332"/>
          </a:xfrm>
          <a:prstGeom prst="rect">
            <a:avLst/>
          </a:prstGeom>
          <a:noFill/>
        </p:spPr>
        <p:txBody>
          <a:bodyPr wrap="square" rtlCol="0">
            <a:spAutoFit/>
          </a:bodyPr>
          <a:lstStyle/>
          <a:p>
            <a:pPr algn="ctr"/>
            <a:r>
              <a:rPr lang="en-US" b="1" dirty="0">
                <a:latin typeface="Helvetica" pitchFamily="2" charset="0"/>
              </a:rPr>
              <a:t>Aggregated Data</a:t>
            </a:r>
          </a:p>
        </p:txBody>
      </p:sp>
      <p:sp>
        <p:nvSpPr>
          <p:cNvPr id="5" name="TextBox 4">
            <a:extLst>
              <a:ext uri="{FF2B5EF4-FFF2-40B4-BE49-F238E27FC236}">
                <a16:creationId xmlns:a16="http://schemas.microsoft.com/office/drawing/2014/main" id="{63E78F58-42A5-034A-8519-05B6D90D2849}"/>
              </a:ext>
            </a:extLst>
          </p:cNvPr>
          <p:cNvSpPr txBox="1"/>
          <p:nvPr/>
        </p:nvSpPr>
        <p:spPr>
          <a:xfrm>
            <a:off x="7715068" y="1070434"/>
            <a:ext cx="4328932" cy="3970318"/>
          </a:xfrm>
          <a:prstGeom prst="rect">
            <a:avLst/>
          </a:prstGeom>
          <a:noFill/>
        </p:spPr>
        <p:txBody>
          <a:bodyPr wrap="square" rtlCol="0">
            <a:spAutoFit/>
          </a:bodyPr>
          <a:lstStyle/>
          <a:p>
            <a:pPr algn="ctr"/>
            <a:r>
              <a:rPr lang="en-US" b="1" dirty="0">
                <a:latin typeface="Helvetica" pitchFamily="2" charset="0"/>
              </a:rPr>
              <a:t>Key Characteristics</a:t>
            </a:r>
          </a:p>
          <a:p>
            <a:endParaRPr lang="en-US" b="1" dirty="0">
              <a:latin typeface="Helvetica" pitchFamily="2" charset="0"/>
            </a:endParaRPr>
          </a:p>
          <a:p>
            <a:r>
              <a:rPr lang="en-US" dirty="0">
                <a:latin typeface="Helvetica" pitchFamily="2" charset="0"/>
              </a:rPr>
              <a:t>The main interest the quantity of interest defined for line segments, areas, or regions.</a:t>
            </a:r>
          </a:p>
          <a:p>
            <a:pPr marL="285750" indent="-285750">
              <a:buFont typeface="Wingdings" pitchFamily="2" charset="2"/>
              <a:buChar char="§"/>
            </a:pPr>
            <a:endParaRPr lang="en-US" dirty="0">
              <a:latin typeface="Helvetica" pitchFamily="2" charset="0"/>
            </a:endParaRPr>
          </a:p>
          <a:p>
            <a:r>
              <a:rPr lang="en-US" dirty="0">
                <a:latin typeface="Helvetica" pitchFamily="2" charset="0"/>
              </a:rPr>
              <a:t>Events (or outcomes) that are aggregated measures to areas:</a:t>
            </a:r>
          </a:p>
          <a:p>
            <a:endParaRPr lang="en-US" dirty="0">
              <a:latin typeface="Helvetica" pitchFamily="2" charset="0"/>
            </a:endParaRPr>
          </a:p>
          <a:p>
            <a:pPr marL="285750" indent="-285750">
              <a:buFont typeface="Wingdings" pitchFamily="2" charset="2"/>
              <a:buChar char="§"/>
            </a:pPr>
            <a:r>
              <a:rPr lang="en-US" dirty="0">
                <a:latin typeface="Helvetica" pitchFamily="2" charset="0"/>
              </a:rPr>
              <a:t>Prevalence of a disease in areas</a:t>
            </a:r>
          </a:p>
          <a:p>
            <a:pPr marL="285750" indent="-285750">
              <a:buFont typeface="Wingdings" pitchFamily="2" charset="2"/>
              <a:buChar char="§"/>
            </a:pPr>
            <a:r>
              <a:rPr lang="en-US" dirty="0">
                <a:latin typeface="Helvetica" pitchFamily="2" charset="0"/>
              </a:rPr>
              <a:t>Population density in a county</a:t>
            </a:r>
          </a:p>
          <a:p>
            <a:pPr marL="285750" indent="-285750">
              <a:buFont typeface="Wingdings" pitchFamily="2" charset="2"/>
              <a:buChar char="§"/>
            </a:pPr>
            <a:r>
              <a:rPr lang="en-US" dirty="0">
                <a:latin typeface="Helvetica" pitchFamily="2" charset="0"/>
              </a:rPr>
              <a:t>Regional unemployment rates</a:t>
            </a:r>
          </a:p>
          <a:p>
            <a:pPr marL="285750" indent="-285750">
              <a:buFont typeface="Wingdings" pitchFamily="2" charset="2"/>
              <a:buChar char="§"/>
            </a:pPr>
            <a:r>
              <a:rPr lang="en-US" dirty="0">
                <a:latin typeface="Helvetica" pitchFamily="2" charset="0"/>
              </a:rPr>
              <a:t>Risk of an outcome</a:t>
            </a:r>
          </a:p>
          <a:p>
            <a:endParaRPr lang="en-US" dirty="0">
              <a:latin typeface="Helvetica" pitchFamily="2" charset="0"/>
            </a:endParaRPr>
          </a:p>
        </p:txBody>
      </p:sp>
      <p:pic>
        <p:nvPicPr>
          <p:cNvPr id="3" name="Picture 2">
            <a:extLst>
              <a:ext uri="{FF2B5EF4-FFF2-40B4-BE49-F238E27FC236}">
                <a16:creationId xmlns:a16="http://schemas.microsoft.com/office/drawing/2014/main" id="{BD2312B8-943D-E19E-A6EB-A839C194E37E}"/>
              </a:ext>
            </a:extLst>
          </p:cNvPr>
          <p:cNvPicPr>
            <a:picLocks noChangeAspect="1"/>
          </p:cNvPicPr>
          <p:nvPr/>
        </p:nvPicPr>
        <p:blipFill>
          <a:blip r:embed="rId2"/>
          <a:stretch>
            <a:fillRect/>
          </a:stretch>
        </p:blipFill>
        <p:spPr>
          <a:xfrm>
            <a:off x="0" y="0"/>
            <a:ext cx="12192000" cy="970069"/>
          </a:xfrm>
          <a:prstGeom prst="rect">
            <a:avLst/>
          </a:prstGeom>
        </p:spPr>
      </p:pic>
      <p:pic>
        <p:nvPicPr>
          <p:cNvPr id="9" name="Picture 8">
            <a:extLst>
              <a:ext uri="{FF2B5EF4-FFF2-40B4-BE49-F238E27FC236}">
                <a16:creationId xmlns:a16="http://schemas.microsoft.com/office/drawing/2014/main" id="{4516C9CF-3986-315F-7BF2-43AA24D75B48}"/>
              </a:ext>
            </a:extLst>
          </p:cNvPr>
          <p:cNvPicPr>
            <a:picLocks noChangeAspect="1"/>
          </p:cNvPicPr>
          <p:nvPr/>
        </p:nvPicPr>
        <p:blipFill>
          <a:blip r:embed="rId3"/>
          <a:stretch>
            <a:fillRect/>
          </a:stretch>
        </p:blipFill>
        <p:spPr>
          <a:xfrm>
            <a:off x="148000" y="4442939"/>
            <a:ext cx="3391118" cy="2348291"/>
          </a:xfrm>
          <a:prstGeom prst="rect">
            <a:avLst/>
          </a:prstGeom>
          <a:ln>
            <a:solidFill>
              <a:schemeClr val="tx1"/>
            </a:solidFill>
          </a:ln>
        </p:spPr>
      </p:pic>
      <p:pic>
        <p:nvPicPr>
          <p:cNvPr id="11" name="Picture 10" descr="Map&#10;&#10;Description automatically generated">
            <a:extLst>
              <a:ext uri="{FF2B5EF4-FFF2-40B4-BE49-F238E27FC236}">
                <a16:creationId xmlns:a16="http://schemas.microsoft.com/office/drawing/2014/main" id="{ABD4EAAB-5743-5BF5-FF00-73D05B2F14B5}"/>
              </a:ext>
            </a:extLst>
          </p:cNvPr>
          <p:cNvPicPr>
            <a:picLocks noChangeAspect="1"/>
          </p:cNvPicPr>
          <p:nvPr/>
        </p:nvPicPr>
        <p:blipFill>
          <a:blip r:embed="rId4"/>
          <a:stretch>
            <a:fillRect/>
          </a:stretch>
        </p:blipFill>
        <p:spPr>
          <a:xfrm>
            <a:off x="3798306" y="1577219"/>
            <a:ext cx="3437223" cy="2601838"/>
          </a:xfrm>
          <a:prstGeom prst="rect">
            <a:avLst/>
          </a:prstGeom>
        </p:spPr>
      </p:pic>
      <p:pic>
        <p:nvPicPr>
          <p:cNvPr id="13" name="Picture 12" descr="Diagram&#10;&#10;Description automatically generated">
            <a:extLst>
              <a:ext uri="{FF2B5EF4-FFF2-40B4-BE49-F238E27FC236}">
                <a16:creationId xmlns:a16="http://schemas.microsoft.com/office/drawing/2014/main" id="{8F2AED3A-ACB9-744F-6BBA-CC2F96DCD32B}"/>
              </a:ext>
            </a:extLst>
          </p:cNvPr>
          <p:cNvPicPr>
            <a:picLocks noChangeAspect="1"/>
          </p:cNvPicPr>
          <p:nvPr/>
        </p:nvPicPr>
        <p:blipFill>
          <a:blip r:embed="rId5"/>
          <a:stretch>
            <a:fillRect/>
          </a:stretch>
        </p:blipFill>
        <p:spPr>
          <a:xfrm>
            <a:off x="3798306" y="4442940"/>
            <a:ext cx="3391118" cy="2348290"/>
          </a:xfrm>
          <a:prstGeom prst="rect">
            <a:avLst/>
          </a:prstGeom>
          <a:ln>
            <a:solidFill>
              <a:schemeClr val="tx1"/>
            </a:solidFill>
          </a:ln>
        </p:spPr>
      </p:pic>
      <p:sp>
        <p:nvSpPr>
          <p:cNvPr id="14" name="TextBox 13">
            <a:extLst>
              <a:ext uri="{FF2B5EF4-FFF2-40B4-BE49-F238E27FC236}">
                <a16:creationId xmlns:a16="http://schemas.microsoft.com/office/drawing/2014/main" id="{D318CDF8-759E-90CA-9B0C-868997F576A9}"/>
              </a:ext>
            </a:extLst>
          </p:cNvPr>
          <p:cNvSpPr txBox="1"/>
          <p:nvPr/>
        </p:nvSpPr>
        <p:spPr>
          <a:xfrm>
            <a:off x="7330418" y="5376598"/>
            <a:ext cx="4808471" cy="938719"/>
          </a:xfrm>
          <a:prstGeom prst="rect">
            <a:avLst/>
          </a:prstGeom>
          <a:noFill/>
        </p:spPr>
        <p:txBody>
          <a:bodyPr wrap="square" rtlCol="0">
            <a:spAutoFit/>
          </a:bodyPr>
          <a:lstStyle/>
          <a:p>
            <a:r>
              <a:rPr lang="en-GB" sz="1100" b="1" dirty="0">
                <a:latin typeface="Helvetica Neue" panose="02000503000000020004" pitchFamily="2" charset="0"/>
                <a:ea typeface="Helvetica Neue" panose="02000503000000020004" pitchFamily="2" charset="0"/>
                <a:cs typeface="Helvetica Neue" panose="02000503000000020004" pitchFamily="2" charset="0"/>
              </a:rPr>
              <a:t>Sources:</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Musah, A., </a:t>
            </a:r>
            <a:r>
              <a:rPr lang="en-GB" sz="1100" i="1" dirty="0">
                <a:latin typeface="Helvetica Neue" panose="02000503000000020004" pitchFamily="2" charset="0"/>
                <a:ea typeface="Helvetica Neue" panose="02000503000000020004" pitchFamily="2" charset="0"/>
                <a:cs typeface="Helvetica Neue" panose="02000503000000020004" pitchFamily="2" charset="0"/>
              </a:rPr>
              <a:t>et al. </a:t>
            </a:r>
            <a:r>
              <a:rPr lang="en-GB" sz="1100" dirty="0">
                <a:latin typeface="Helvetica Neue" panose="02000503000000020004" pitchFamily="2" charset="0"/>
                <a:ea typeface="Helvetica Neue" panose="02000503000000020004" pitchFamily="2" charset="0"/>
                <a:cs typeface="Helvetica Neue" panose="02000503000000020004" pitchFamily="2" charset="0"/>
              </a:rPr>
              <a:t>(2020): </a:t>
            </a:r>
            <a:r>
              <a:rPr lang="en-GB" sz="1100" dirty="0">
                <a:latin typeface="Helvetica Neue" panose="02000503000000020004" pitchFamily="2" charset="0"/>
                <a:ea typeface="Helvetica Neue" panose="02000503000000020004" pitchFamily="2" charset="0"/>
                <a:cs typeface="Helvetica Neue" panose="02000503000000020004" pitchFamily="2" charset="0"/>
                <a:hlinkClick r:id="rId6"/>
              </a:rPr>
              <a:t>https://doi.org/10.1016/j.apgeog.2019.102126</a:t>
            </a:r>
            <a:r>
              <a:rPr lang="en-GB" sz="1100" dirty="0">
                <a:latin typeface="Helvetica Neue" panose="02000503000000020004" pitchFamily="2" charset="0"/>
                <a:ea typeface="Helvetica Neue" panose="02000503000000020004" pitchFamily="2" charset="0"/>
                <a:cs typeface="Helvetica Neue" panose="02000503000000020004" pitchFamily="2" charset="0"/>
              </a:rPr>
              <a:t> </a:t>
            </a:r>
          </a:p>
          <a:p>
            <a:r>
              <a:rPr lang="en-GB" sz="1100" dirty="0">
                <a:latin typeface="Helvetica Neue" panose="02000503000000020004" pitchFamily="2" charset="0"/>
                <a:ea typeface="Helvetica Neue" panose="02000503000000020004" pitchFamily="2" charset="0"/>
                <a:cs typeface="Helvetica Neue" panose="02000503000000020004" pitchFamily="2" charset="0"/>
              </a:rPr>
              <a:t>Todd, J., </a:t>
            </a:r>
            <a:r>
              <a:rPr lang="en-GB" sz="1100" i="1" dirty="0">
                <a:latin typeface="Helvetica Neue" panose="02000503000000020004" pitchFamily="2" charset="0"/>
                <a:ea typeface="Helvetica Neue" panose="02000503000000020004" pitchFamily="2" charset="0"/>
                <a:cs typeface="Helvetica Neue" panose="02000503000000020004" pitchFamily="2" charset="0"/>
              </a:rPr>
              <a:t>et al. </a:t>
            </a:r>
            <a:r>
              <a:rPr lang="en-GB" sz="1100" dirty="0">
                <a:latin typeface="Helvetica Neue" panose="02000503000000020004" pitchFamily="2" charset="0"/>
                <a:ea typeface="Helvetica Neue" panose="02000503000000020004" pitchFamily="2" charset="0"/>
                <a:cs typeface="Helvetica Neue" panose="02000503000000020004" pitchFamily="2" charset="0"/>
              </a:rPr>
              <a:t>(2021): </a:t>
            </a:r>
            <a:r>
              <a:rPr lang="en-GB" sz="1100" dirty="0">
                <a:latin typeface="Helvetica Neue" panose="02000503000000020004" pitchFamily="2" charset="0"/>
                <a:ea typeface="Helvetica Neue" panose="02000503000000020004" pitchFamily="2" charset="0"/>
                <a:cs typeface="Helvetica Neue" panose="02000503000000020004" pitchFamily="2" charset="0"/>
                <a:hlinkClick r:id="rId7"/>
              </a:rPr>
              <a:t>https://doi.org/10.1177/23998083211001836</a:t>
            </a:r>
            <a:endParaRPr lang="en-GB" sz="1100" dirty="0">
              <a:latin typeface="Helvetica Neue" panose="02000503000000020004" pitchFamily="2" charset="0"/>
              <a:ea typeface="Helvetica Neue" panose="02000503000000020004" pitchFamily="2" charset="0"/>
              <a:cs typeface="Helvetica Neue" panose="02000503000000020004" pitchFamily="2" charset="0"/>
            </a:endParaRPr>
          </a:p>
          <a:p>
            <a:r>
              <a:rPr lang="en-GB" sz="1100" dirty="0">
                <a:latin typeface="Helvetica Neue" panose="02000503000000020004" pitchFamily="2" charset="0"/>
                <a:ea typeface="Helvetica Neue" panose="02000503000000020004" pitchFamily="2" charset="0"/>
                <a:cs typeface="Helvetica Neue" panose="02000503000000020004" pitchFamily="2" charset="0"/>
              </a:rPr>
              <a:t>Li, L., </a:t>
            </a:r>
            <a:r>
              <a:rPr lang="en-GB" sz="1100" i="1" dirty="0">
                <a:latin typeface="Helvetica Neue" panose="02000503000000020004" pitchFamily="2" charset="0"/>
                <a:ea typeface="Helvetica Neue" panose="02000503000000020004" pitchFamily="2" charset="0"/>
                <a:cs typeface="Helvetica Neue" panose="02000503000000020004" pitchFamily="2" charset="0"/>
              </a:rPr>
              <a:t>et al. </a:t>
            </a:r>
            <a:r>
              <a:rPr lang="en-GB" sz="1100" dirty="0">
                <a:latin typeface="Helvetica Neue" panose="02000503000000020004" pitchFamily="2" charset="0"/>
                <a:ea typeface="Helvetica Neue" panose="02000503000000020004" pitchFamily="2" charset="0"/>
                <a:cs typeface="Helvetica Neue" panose="02000503000000020004" pitchFamily="2" charset="0"/>
              </a:rPr>
              <a:t>(2022): </a:t>
            </a:r>
            <a:r>
              <a:rPr lang="en-GB" sz="1100" dirty="0">
                <a:latin typeface="Helvetica Neue" panose="02000503000000020004" pitchFamily="2" charset="0"/>
                <a:ea typeface="Helvetica Neue" panose="02000503000000020004" pitchFamily="2" charset="0"/>
                <a:cs typeface="Helvetica Neue" panose="02000503000000020004" pitchFamily="2" charset="0"/>
                <a:hlinkClick r:id="rId8"/>
              </a:rPr>
              <a:t>https://doi.org/10.1016/j.apgeog.2022.102718</a:t>
            </a:r>
            <a:r>
              <a:rPr lang="en-GB" sz="1100" dirty="0">
                <a:latin typeface="Helvetica Neue" panose="02000503000000020004" pitchFamily="2" charset="0"/>
                <a:ea typeface="Helvetica Neue" panose="02000503000000020004" pitchFamily="2" charset="0"/>
                <a:cs typeface="Helvetica Neue" panose="02000503000000020004" pitchFamily="2" charset="0"/>
              </a:rPr>
              <a:t> </a:t>
            </a:r>
          </a:p>
          <a:p>
            <a:r>
              <a:rPr lang="en-GB" sz="1100" dirty="0" err="1">
                <a:latin typeface="Helvetica Neue" panose="02000503000000020004" pitchFamily="2" charset="0"/>
                <a:ea typeface="Helvetica Neue" panose="02000503000000020004" pitchFamily="2" charset="0"/>
                <a:cs typeface="Helvetica Neue" panose="02000503000000020004" pitchFamily="2" charset="0"/>
              </a:rPr>
              <a:t>Elimian</a:t>
            </a:r>
            <a:r>
              <a:rPr lang="en-GB" sz="1100" dirty="0">
                <a:latin typeface="Helvetica Neue" panose="02000503000000020004" pitchFamily="2" charset="0"/>
                <a:ea typeface="Helvetica Neue" panose="02000503000000020004" pitchFamily="2" charset="0"/>
                <a:cs typeface="Helvetica Neue" panose="02000503000000020004" pitchFamily="2" charset="0"/>
              </a:rPr>
              <a:t>, K., </a:t>
            </a:r>
            <a:r>
              <a:rPr lang="en-GB" sz="1100" i="1" dirty="0">
                <a:latin typeface="Helvetica Neue" panose="02000503000000020004" pitchFamily="2" charset="0"/>
                <a:ea typeface="Helvetica Neue" panose="02000503000000020004" pitchFamily="2" charset="0"/>
                <a:cs typeface="Helvetica Neue" panose="02000503000000020004" pitchFamily="2" charset="0"/>
              </a:rPr>
              <a:t>et al</a:t>
            </a:r>
            <a:r>
              <a:rPr lang="en-GB" sz="1100" dirty="0">
                <a:latin typeface="Helvetica Neue" panose="02000503000000020004" pitchFamily="2" charset="0"/>
                <a:ea typeface="Helvetica Neue" panose="02000503000000020004" pitchFamily="2" charset="0"/>
                <a:cs typeface="Helvetica Neue" panose="02000503000000020004" pitchFamily="2" charset="0"/>
              </a:rPr>
              <a:t>. (2022): </a:t>
            </a:r>
            <a:r>
              <a:rPr lang="en-GB" sz="1100" dirty="0">
                <a:latin typeface="Helvetica Neue" panose="02000503000000020004" pitchFamily="2" charset="0"/>
                <a:ea typeface="Helvetica Neue" panose="02000503000000020004" pitchFamily="2" charset="0"/>
                <a:cs typeface="Helvetica Neue" panose="02000503000000020004" pitchFamily="2" charset="0"/>
                <a:hlinkClick r:id="rId9"/>
              </a:rPr>
              <a:t>http://dx.doi.org/10.1136/bmjopen-2022-063703</a:t>
            </a:r>
            <a:r>
              <a:rPr lang="en-GB" sz="1100" dirty="0">
                <a:latin typeface="Helvetica Neue" panose="02000503000000020004" pitchFamily="2" charset="0"/>
                <a:ea typeface="Helvetica Neue" panose="02000503000000020004" pitchFamily="2" charset="0"/>
                <a:cs typeface="Helvetica Neue" panose="02000503000000020004" pitchFamily="2" charset="0"/>
              </a:rPr>
              <a:t>   </a:t>
            </a:r>
          </a:p>
        </p:txBody>
      </p:sp>
      <p:pic>
        <p:nvPicPr>
          <p:cNvPr id="15" name="Picture 14" descr="Map&#10;&#10;Description automatically generated">
            <a:extLst>
              <a:ext uri="{FF2B5EF4-FFF2-40B4-BE49-F238E27FC236}">
                <a16:creationId xmlns:a16="http://schemas.microsoft.com/office/drawing/2014/main" id="{2F1F17FB-AF3C-AC84-9473-432CD4BF6DE8}"/>
              </a:ext>
            </a:extLst>
          </p:cNvPr>
          <p:cNvPicPr>
            <a:picLocks noChangeAspect="1"/>
          </p:cNvPicPr>
          <p:nvPr/>
        </p:nvPicPr>
        <p:blipFill rotWithShape="1">
          <a:blip r:embed="rId10"/>
          <a:srcRect r="7969"/>
          <a:stretch/>
        </p:blipFill>
        <p:spPr>
          <a:xfrm>
            <a:off x="148000" y="1577220"/>
            <a:ext cx="3520110" cy="2601837"/>
          </a:xfrm>
          <a:prstGeom prst="rect">
            <a:avLst/>
          </a:prstGeom>
          <a:solidFill>
            <a:schemeClr val="bg1">
              <a:lumMod val="85000"/>
            </a:schemeClr>
          </a:solidFill>
          <a:ln>
            <a:solidFill>
              <a:schemeClr val="tx1"/>
            </a:solidFill>
          </a:ln>
        </p:spPr>
      </p:pic>
      <p:sp>
        <p:nvSpPr>
          <p:cNvPr id="4" name="Slide Number Placeholder 3">
            <a:extLst>
              <a:ext uri="{FF2B5EF4-FFF2-40B4-BE49-F238E27FC236}">
                <a16:creationId xmlns:a16="http://schemas.microsoft.com/office/drawing/2014/main" id="{1A07351A-4BC4-138A-913E-492ACF3F7638}"/>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22</a:t>
            </a:fld>
            <a:endParaRPr lang="en-US" dirty="0">
              <a:solidFill>
                <a:srgbClr val="000000"/>
              </a:solidFill>
              <a:cs typeface="ＭＳ Ｐゴシック" charset="0"/>
            </a:endParaRPr>
          </a:p>
        </p:txBody>
      </p:sp>
    </p:spTree>
    <p:extLst>
      <p:ext uri="{BB962C8B-B14F-4D97-AF65-F5344CB8AC3E}">
        <p14:creationId xmlns:p14="http://schemas.microsoft.com/office/powerpoint/2010/main" val="9446126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63BDE2-113C-0D4F-84B5-35A99A0B2CF6}"/>
              </a:ext>
            </a:extLst>
          </p:cNvPr>
          <p:cNvSpPr txBox="1"/>
          <p:nvPr/>
        </p:nvSpPr>
        <p:spPr>
          <a:xfrm>
            <a:off x="1788649" y="1232682"/>
            <a:ext cx="4328932" cy="369332"/>
          </a:xfrm>
          <a:prstGeom prst="rect">
            <a:avLst/>
          </a:prstGeom>
          <a:noFill/>
        </p:spPr>
        <p:txBody>
          <a:bodyPr wrap="square" rtlCol="0">
            <a:spAutoFit/>
          </a:bodyPr>
          <a:lstStyle/>
          <a:p>
            <a:pPr algn="ctr"/>
            <a:r>
              <a:rPr lang="en-US" b="1" dirty="0">
                <a:latin typeface="Helvetica" pitchFamily="2" charset="0"/>
              </a:rPr>
              <a:t>Geostatistical Data</a:t>
            </a:r>
          </a:p>
        </p:txBody>
      </p:sp>
      <p:sp>
        <p:nvSpPr>
          <p:cNvPr id="5" name="TextBox 4">
            <a:extLst>
              <a:ext uri="{FF2B5EF4-FFF2-40B4-BE49-F238E27FC236}">
                <a16:creationId xmlns:a16="http://schemas.microsoft.com/office/drawing/2014/main" id="{63E78F58-42A5-034A-8519-05B6D90D2849}"/>
              </a:ext>
            </a:extLst>
          </p:cNvPr>
          <p:cNvSpPr txBox="1"/>
          <p:nvPr/>
        </p:nvSpPr>
        <p:spPr>
          <a:xfrm>
            <a:off x="8060875" y="1232682"/>
            <a:ext cx="4131125" cy="4801314"/>
          </a:xfrm>
          <a:prstGeom prst="rect">
            <a:avLst/>
          </a:prstGeom>
          <a:noFill/>
        </p:spPr>
        <p:txBody>
          <a:bodyPr wrap="square" rtlCol="0">
            <a:spAutoFit/>
          </a:bodyPr>
          <a:lstStyle/>
          <a:p>
            <a:pPr algn="ctr"/>
            <a:r>
              <a:rPr lang="en-US" b="1" dirty="0">
                <a:latin typeface="Helvetica" pitchFamily="2" charset="0"/>
              </a:rPr>
              <a:t>Key Characteristics</a:t>
            </a:r>
          </a:p>
          <a:p>
            <a:endParaRPr lang="en-US" b="1" dirty="0">
              <a:latin typeface="Helvetica" pitchFamily="2" charset="0"/>
            </a:endParaRPr>
          </a:p>
          <a:p>
            <a:pPr marL="285750" indent="-285750">
              <a:buFont typeface="Wingdings" pitchFamily="2" charset="2"/>
              <a:buChar char="§"/>
            </a:pPr>
            <a:r>
              <a:rPr lang="en-US" dirty="0">
                <a:latin typeface="Helvetica" pitchFamily="2" charset="0"/>
              </a:rPr>
              <a:t>The quantity of interest has a value at any location across a given area.</a:t>
            </a:r>
          </a:p>
          <a:p>
            <a:pPr marL="285750" indent="-285750">
              <a:buFont typeface="Wingdings" pitchFamily="2" charset="2"/>
              <a:buChar char="§"/>
            </a:pPr>
            <a:r>
              <a:rPr lang="en-US" dirty="0">
                <a:latin typeface="Helvetica" pitchFamily="2" charset="0"/>
              </a:rPr>
              <a:t>These are values over a grid/raster</a:t>
            </a:r>
          </a:p>
          <a:p>
            <a:pPr marL="285750" indent="-285750">
              <a:buFont typeface="Wingdings" pitchFamily="2" charset="2"/>
              <a:buChar char="§"/>
            </a:pPr>
            <a:endParaRPr lang="en-US" dirty="0">
              <a:latin typeface="Helvetica" pitchFamily="2" charset="0"/>
            </a:endParaRPr>
          </a:p>
          <a:p>
            <a:r>
              <a:rPr lang="en-US" dirty="0">
                <a:latin typeface="Helvetica" pitchFamily="2" charset="0"/>
              </a:rPr>
              <a:t>Events are usual statistical prediction determined from “</a:t>
            </a:r>
            <a:r>
              <a:rPr lang="en-US" b="1" dirty="0">
                <a:latin typeface="Helvetica" pitchFamily="2" charset="0"/>
              </a:rPr>
              <a:t>sampled</a:t>
            </a:r>
            <a:r>
              <a:rPr lang="en-US" dirty="0">
                <a:latin typeface="Helvetica" pitchFamily="2" charset="0"/>
              </a:rPr>
              <a:t>” points with continuous data values:</a:t>
            </a:r>
          </a:p>
          <a:p>
            <a:endParaRPr lang="en-US" dirty="0">
              <a:latin typeface="Helvetica" pitchFamily="2" charset="0"/>
            </a:endParaRPr>
          </a:p>
          <a:p>
            <a:pPr marL="285750" indent="-285750">
              <a:buFont typeface="Wingdings" pitchFamily="2" charset="2"/>
              <a:buChar char="§"/>
            </a:pPr>
            <a:r>
              <a:rPr lang="en-US" dirty="0">
                <a:latin typeface="Helvetica" pitchFamily="2" charset="0"/>
              </a:rPr>
              <a:t>Land surface elevation</a:t>
            </a:r>
          </a:p>
          <a:p>
            <a:pPr marL="285750" indent="-285750">
              <a:buFont typeface="Wingdings" pitchFamily="2" charset="2"/>
              <a:buChar char="§"/>
            </a:pPr>
            <a:r>
              <a:rPr lang="en-US" dirty="0">
                <a:latin typeface="Helvetica" pitchFamily="2" charset="0"/>
              </a:rPr>
              <a:t>Diffusion of ambient air pollutants</a:t>
            </a:r>
          </a:p>
          <a:p>
            <a:pPr marL="285750" indent="-285750">
              <a:buFont typeface="Wingdings" pitchFamily="2" charset="2"/>
              <a:buChar char="§"/>
            </a:pPr>
            <a:r>
              <a:rPr lang="en-US" dirty="0">
                <a:latin typeface="Helvetica" pitchFamily="2" charset="0"/>
              </a:rPr>
              <a:t>Environmental suitability for breeding habitats of mosquitoes</a:t>
            </a:r>
          </a:p>
          <a:p>
            <a:pPr marL="285750" indent="-285750">
              <a:buFont typeface="Wingdings" pitchFamily="2" charset="2"/>
              <a:buChar char="§"/>
            </a:pPr>
            <a:r>
              <a:rPr lang="en-US" dirty="0">
                <a:latin typeface="Helvetica" pitchFamily="2" charset="0"/>
              </a:rPr>
              <a:t>Community surveys pertained to disease burden</a:t>
            </a:r>
          </a:p>
          <a:p>
            <a:endParaRPr lang="en-US" dirty="0">
              <a:latin typeface="Helvetica" pitchFamily="2" charset="0"/>
            </a:endParaRPr>
          </a:p>
        </p:txBody>
      </p:sp>
      <p:pic>
        <p:nvPicPr>
          <p:cNvPr id="3" name="Picture 2">
            <a:extLst>
              <a:ext uri="{FF2B5EF4-FFF2-40B4-BE49-F238E27FC236}">
                <a16:creationId xmlns:a16="http://schemas.microsoft.com/office/drawing/2014/main" id="{027B1B31-62BB-4391-0F84-3D861FCBE240}"/>
              </a:ext>
            </a:extLst>
          </p:cNvPr>
          <p:cNvPicPr>
            <a:picLocks noChangeAspect="1"/>
          </p:cNvPicPr>
          <p:nvPr/>
        </p:nvPicPr>
        <p:blipFill>
          <a:blip r:embed="rId2"/>
          <a:stretch>
            <a:fillRect/>
          </a:stretch>
        </p:blipFill>
        <p:spPr>
          <a:xfrm>
            <a:off x="0" y="0"/>
            <a:ext cx="12192000" cy="970069"/>
          </a:xfrm>
          <a:prstGeom prst="rect">
            <a:avLst/>
          </a:prstGeom>
        </p:spPr>
      </p:pic>
      <p:pic>
        <p:nvPicPr>
          <p:cNvPr id="10" name="Picture 9" descr="Map&#10;&#10;Description automatically generated">
            <a:extLst>
              <a:ext uri="{FF2B5EF4-FFF2-40B4-BE49-F238E27FC236}">
                <a16:creationId xmlns:a16="http://schemas.microsoft.com/office/drawing/2014/main" id="{DFCC7553-E170-E98F-30F4-B6C4325A0E03}"/>
              </a:ext>
            </a:extLst>
          </p:cNvPr>
          <p:cNvPicPr>
            <a:picLocks noChangeAspect="1"/>
          </p:cNvPicPr>
          <p:nvPr/>
        </p:nvPicPr>
        <p:blipFill>
          <a:blip r:embed="rId3"/>
          <a:stretch>
            <a:fillRect/>
          </a:stretch>
        </p:blipFill>
        <p:spPr>
          <a:xfrm>
            <a:off x="66915" y="1720563"/>
            <a:ext cx="7772400" cy="3904755"/>
          </a:xfrm>
          <a:prstGeom prst="rect">
            <a:avLst/>
          </a:prstGeom>
          <a:ln>
            <a:solidFill>
              <a:schemeClr val="tx1"/>
            </a:solidFill>
          </a:ln>
        </p:spPr>
      </p:pic>
      <p:sp>
        <p:nvSpPr>
          <p:cNvPr id="11" name="TextBox 10">
            <a:extLst>
              <a:ext uri="{FF2B5EF4-FFF2-40B4-BE49-F238E27FC236}">
                <a16:creationId xmlns:a16="http://schemas.microsoft.com/office/drawing/2014/main" id="{70260CE4-C8DC-4736-1DF1-5C135F6FE0CA}"/>
              </a:ext>
            </a:extLst>
          </p:cNvPr>
          <p:cNvSpPr txBox="1"/>
          <p:nvPr/>
        </p:nvSpPr>
        <p:spPr>
          <a:xfrm>
            <a:off x="66913" y="5834299"/>
            <a:ext cx="7899927" cy="830997"/>
          </a:xfrm>
          <a:prstGeom prst="rect">
            <a:avLst/>
          </a:prstGeom>
          <a:noFill/>
        </p:spPr>
        <p:txBody>
          <a:bodyPr wrap="square" rtlCol="0">
            <a:spAutoFit/>
          </a:bodyPr>
          <a:lstStyle/>
          <a:p>
            <a:r>
              <a:rPr lang="en-GB" sz="1200" dirty="0">
                <a:latin typeface="Helvetica Neue" panose="02000503000000020004" pitchFamily="2" charset="0"/>
                <a:ea typeface="Helvetica Neue" panose="02000503000000020004" pitchFamily="2" charset="0"/>
                <a:cs typeface="Helvetica Neue" panose="02000503000000020004" pitchFamily="2" charset="0"/>
              </a:rPr>
              <a:t>Sampled points are surveys on prevalence of malaria, which were used to make survey predication of prevalence at unsampled areas in Sub-Saharan Africa</a:t>
            </a:r>
          </a:p>
          <a:p>
            <a:endParaRPr lang="en-GB" sz="1200" dirty="0">
              <a:latin typeface="Helvetica Neue" panose="02000503000000020004" pitchFamily="2" charset="0"/>
              <a:ea typeface="Helvetica Neue" panose="02000503000000020004" pitchFamily="2" charset="0"/>
              <a:cs typeface="Helvetica Neue" panose="02000503000000020004" pitchFamily="2" charset="0"/>
            </a:endParaRPr>
          </a:p>
          <a:p>
            <a:r>
              <a:rPr lang="en-GB" sz="1200" dirty="0">
                <a:latin typeface="Helvetica Neue" panose="02000503000000020004" pitchFamily="2" charset="0"/>
                <a:ea typeface="Helvetica Neue" panose="02000503000000020004" pitchFamily="2" charset="0"/>
                <a:cs typeface="Helvetica Neue" panose="02000503000000020004" pitchFamily="2" charset="0"/>
              </a:rPr>
              <a:t>Source: The Malaria Atlas Project </a:t>
            </a:r>
            <a:r>
              <a:rPr lang="en-GB" sz="1200" dirty="0">
                <a:latin typeface="Helvetica Neue" panose="02000503000000020004" pitchFamily="2" charset="0"/>
                <a:ea typeface="Helvetica Neue" panose="02000503000000020004" pitchFamily="2" charset="0"/>
                <a:cs typeface="Helvetica Neue" panose="02000503000000020004" pitchFamily="2" charset="0"/>
                <a:hlinkClick r:id="rId4"/>
              </a:rPr>
              <a:t>https://malariaatlas.org</a:t>
            </a:r>
            <a:r>
              <a:rPr lang="en-GB" sz="1200" dirty="0">
                <a:latin typeface="Helvetica Neue" panose="02000503000000020004" pitchFamily="2" charset="0"/>
                <a:ea typeface="Helvetica Neue" panose="02000503000000020004" pitchFamily="2" charset="0"/>
                <a:cs typeface="Helvetica Neue" panose="02000503000000020004" pitchFamily="2" charset="0"/>
              </a:rPr>
              <a:t> </a:t>
            </a:r>
          </a:p>
        </p:txBody>
      </p:sp>
      <p:sp>
        <p:nvSpPr>
          <p:cNvPr id="4" name="Slide Number Placeholder 3">
            <a:extLst>
              <a:ext uri="{FF2B5EF4-FFF2-40B4-BE49-F238E27FC236}">
                <a16:creationId xmlns:a16="http://schemas.microsoft.com/office/drawing/2014/main" id="{BA359245-2B5A-6FC0-8AC8-11D408B50B9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23</a:t>
            </a:fld>
            <a:endParaRPr lang="en-US" dirty="0">
              <a:solidFill>
                <a:srgbClr val="000000"/>
              </a:solidFill>
              <a:cs typeface="ＭＳ Ｐゴシック" charset="0"/>
            </a:endParaRPr>
          </a:p>
        </p:txBody>
      </p:sp>
    </p:spTree>
    <p:extLst>
      <p:ext uri="{BB962C8B-B14F-4D97-AF65-F5344CB8AC3E}">
        <p14:creationId xmlns:p14="http://schemas.microsoft.com/office/powerpoint/2010/main" val="2438282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05713" y="1182780"/>
            <a:ext cx="10743550" cy="5234062"/>
          </a:xfrm>
        </p:spPr>
        <p:txBody>
          <a:bodyPr>
            <a:normAutofit/>
          </a:bodyPr>
          <a:lstStyle/>
          <a:p>
            <a:pPr marL="0" indent="0">
              <a:buNone/>
            </a:pPr>
            <a:r>
              <a:rPr lang="en-US" sz="1800" b="1" dirty="0">
                <a:latin typeface="Helvetica" pitchFamily="2" charset="0"/>
                <a:ea typeface="Helvetica Neue Condensed" panose="02000503000000020004" pitchFamily="2" charset="0"/>
                <a:cs typeface="Helvetica Neue Condensed" panose="02000503000000020004" pitchFamily="2" charset="0"/>
              </a:rPr>
              <a:t>Non-spatial context &amp; data structure:</a:t>
            </a: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r>
              <a:rPr lang="en-US" sz="1800" dirty="0">
                <a:latin typeface="Helvetica" pitchFamily="2" charset="0"/>
                <a:ea typeface="Helvetica Neue Condensed" panose="02000503000000020004" pitchFamily="2" charset="0"/>
                <a:cs typeface="Helvetica Neue Condensed" panose="02000503000000020004" pitchFamily="2" charset="0"/>
              </a:rPr>
              <a:t>Attributes that defines an entity’s location are typically excluded from the analysis</a:t>
            </a:r>
          </a:p>
          <a:p>
            <a:pPr>
              <a:buFont typeface="Wingdings" pitchFamily="2" charset="2"/>
              <a:buChar char="§"/>
            </a:pPr>
            <a:r>
              <a:rPr lang="en-US" sz="1800" dirty="0">
                <a:latin typeface="Helvetica" pitchFamily="2" charset="0"/>
                <a:ea typeface="Helvetica Neue Condensed" panose="02000503000000020004" pitchFamily="2" charset="0"/>
                <a:cs typeface="Helvetica Neue Condensed" panose="02000503000000020004" pitchFamily="2" charset="0"/>
              </a:rPr>
              <a:t>The conventional statistical methods, that assumes independence, are used for analyzing such dataset</a:t>
            </a:r>
          </a:p>
          <a:p>
            <a:pPr>
              <a:buFont typeface="Wingdings" pitchFamily="2" charset="2"/>
              <a:buChar char="§"/>
            </a:pPr>
            <a:r>
              <a:rPr lang="en-US" sz="1800" dirty="0">
                <a:latin typeface="Helvetica" pitchFamily="2" charset="0"/>
                <a:ea typeface="Helvetica Neue Condensed" panose="02000503000000020004" pitchFamily="2" charset="0"/>
                <a:cs typeface="Helvetica Neue Condensed" panose="02000503000000020004" pitchFamily="2" charset="0"/>
              </a:rPr>
              <a:t>Results churned from this dataset are completely independent from “</a:t>
            </a:r>
            <a:r>
              <a:rPr lang="en-US" sz="1800" b="1" dirty="0">
                <a:latin typeface="Helvetica" pitchFamily="2" charset="0"/>
                <a:ea typeface="Helvetica Neue Condensed" panose="02000503000000020004" pitchFamily="2" charset="0"/>
                <a:cs typeface="Helvetica Neue Condensed" panose="02000503000000020004" pitchFamily="2" charset="0"/>
              </a:rPr>
              <a:t>spatial arrangement</a:t>
            </a:r>
            <a:r>
              <a:rPr lang="en-US" sz="1800" dirty="0">
                <a:latin typeface="Helvetica" pitchFamily="2" charset="0"/>
                <a:ea typeface="Helvetica Neue Condensed" panose="02000503000000020004" pitchFamily="2" charset="0"/>
                <a:cs typeface="Helvetica Neue Condensed" panose="02000503000000020004" pitchFamily="2" charset="0"/>
              </a:rPr>
              <a:t>” of the entities. </a:t>
            </a:r>
          </a:p>
          <a:p>
            <a:pPr>
              <a:buFont typeface="Wingdings" pitchFamily="2" charset="2"/>
              <a:buChar char="§"/>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p:txBody>
      </p:sp>
      <p:pic>
        <p:nvPicPr>
          <p:cNvPr id="4" name="Picture 3" descr="A picture containing graphical user interface&#10;&#10;Description automatically generated">
            <a:extLst>
              <a:ext uri="{FF2B5EF4-FFF2-40B4-BE49-F238E27FC236}">
                <a16:creationId xmlns:a16="http://schemas.microsoft.com/office/drawing/2014/main" id="{0AEC4EDB-45BC-BB47-B6D9-BDF944CA10D7}"/>
              </a:ext>
            </a:extLst>
          </p:cNvPr>
          <p:cNvPicPr>
            <a:picLocks noChangeAspect="1"/>
          </p:cNvPicPr>
          <p:nvPr/>
        </p:nvPicPr>
        <p:blipFill>
          <a:blip r:embed="rId3"/>
          <a:stretch>
            <a:fillRect/>
          </a:stretch>
        </p:blipFill>
        <p:spPr>
          <a:xfrm>
            <a:off x="1864122" y="1611168"/>
            <a:ext cx="4921689" cy="2403232"/>
          </a:xfrm>
          <a:prstGeom prst="rect">
            <a:avLst/>
          </a:prstGeom>
        </p:spPr>
      </p:pic>
      <p:sp>
        <p:nvSpPr>
          <p:cNvPr id="5" name="TextBox 4">
            <a:extLst>
              <a:ext uri="{FF2B5EF4-FFF2-40B4-BE49-F238E27FC236}">
                <a16:creationId xmlns:a16="http://schemas.microsoft.com/office/drawing/2014/main" id="{86BCA957-FEAB-AE4B-8D92-0F3A5E5A79FC}"/>
              </a:ext>
            </a:extLst>
          </p:cNvPr>
          <p:cNvSpPr txBox="1"/>
          <p:nvPr/>
        </p:nvSpPr>
        <p:spPr>
          <a:xfrm>
            <a:off x="8113360" y="1327837"/>
            <a:ext cx="3485082" cy="2554545"/>
          </a:xfrm>
          <a:prstGeom prst="rect">
            <a:avLst/>
          </a:prstGeom>
          <a:noFill/>
        </p:spPr>
        <p:txBody>
          <a:bodyPr wrap="square" rtlCol="0">
            <a:spAutoFit/>
          </a:bodyPr>
          <a:lstStyle/>
          <a:p>
            <a:r>
              <a:rPr lang="en-US" sz="1600" dirty="0">
                <a:latin typeface="Helvetica" pitchFamily="2" charset="0"/>
              </a:rPr>
              <a:t>To apply some spatial analysis to data – you must have some variable that defines the entity’s geographic location. This can be </a:t>
            </a:r>
            <a:r>
              <a:rPr lang="en-US" sz="1600" b="1" dirty="0">
                <a:latin typeface="Helvetica" pitchFamily="2" charset="0"/>
              </a:rPr>
              <a:t>GPS coordinates</a:t>
            </a:r>
            <a:r>
              <a:rPr lang="en-US" sz="1600" dirty="0">
                <a:latin typeface="Helvetica" pitchFamily="2" charset="0"/>
              </a:rPr>
              <a:t>, </a:t>
            </a:r>
            <a:r>
              <a:rPr lang="en-US" sz="1600" b="1" dirty="0">
                <a:latin typeface="Helvetica" pitchFamily="2" charset="0"/>
              </a:rPr>
              <a:t>spatially referenced geometries </a:t>
            </a:r>
            <a:r>
              <a:rPr lang="en-US" sz="1600" dirty="0">
                <a:latin typeface="Helvetica" pitchFamily="2" charset="0"/>
              </a:rPr>
              <a:t>of an area</a:t>
            </a:r>
          </a:p>
          <a:p>
            <a:endParaRPr lang="en-US" sz="1600" dirty="0">
              <a:latin typeface="Helvetica" pitchFamily="2" charset="0"/>
            </a:endParaRPr>
          </a:p>
          <a:p>
            <a:r>
              <a:rPr lang="en-US" sz="1600" dirty="0">
                <a:latin typeface="Helvetica" pitchFamily="2" charset="0"/>
              </a:rPr>
              <a:t>NOTES: It is not enough to have the just the name of the area(s). It must be some geometric entry!  </a:t>
            </a:r>
          </a:p>
        </p:txBody>
      </p:sp>
      <p:pic>
        <p:nvPicPr>
          <p:cNvPr id="2" name="Picture 1">
            <a:extLst>
              <a:ext uri="{FF2B5EF4-FFF2-40B4-BE49-F238E27FC236}">
                <a16:creationId xmlns:a16="http://schemas.microsoft.com/office/drawing/2014/main" id="{E22C0F91-2BA5-FC2C-9A32-F34EA61B5008}"/>
              </a:ext>
            </a:extLst>
          </p:cNvPr>
          <p:cNvPicPr>
            <a:picLocks noChangeAspect="1"/>
          </p:cNvPicPr>
          <p:nvPr/>
        </p:nvPicPr>
        <p:blipFill>
          <a:blip r:embed="rId4"/>
          <a:stretch>
            <a:fillRect/>
          </a:stretch>
        </p:blipFill>
        <p:spPr>
          <a:xfrm>
            <a:off x="0" y="0"/>
            <a:ext cx="12192000" cy="970069"/>
          </a:xfrm>
          <a:prstGeom prst="rect">
            <a:avLst/>
          </a:prstGeom>
        </p:spPr>
      </p:pic>
      <p:sp>
        <p:nvSpPr>
          <p:cNvPr id="7" name="Slide Number Placeholder 3">
            <a:extLst>
              <a:ext uri="{FF2B5EF4-FFF2-40B4-BE49-F238E27FC236}">
                <a16:creationId xmlns:a16="http://schemas.microsoft.com/office/drawing/2014/main" id="{6CDF45C3-4D2D-7D69-94D1-B7225AEBBC4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24</a:t>
            </a:fld>
            <a:endParaRPr lang="en-US" dirty="0">
              <a:solidFill>
                <a:srgbClr val="000000"/>
              </a:solidFill>
              <a:cs typeface="ＭＳ Ｐゴシック" charset="0"/>
            </a:endParaRPr>
          </a:p>
        </p:txBody>
      </p:sp>
    </p:spTree>
    <p:extLst>
      <p:ext uri="{BB962C8B-B14F-4D97-AF65-F5344CB8AC3E}">
        <p14:creationId xmlns:p14="http://schemas.microsoft.com/office/powerpoint/2010/main" val="17015380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05713" y="444843"/>
            <a:ext cx="11786287" cy="5934936"/>
          </a:xfrm>
        </p:spPr>
        <p:txBody>
          <a:bodyPr>
            <a:normAutofit lnSpcReduction="10000"/>
          </a:bodyPr>
          <a:lstStyle/>
          <a:p>
            <a:pPr marL="0" indent="0">
              <a:buNone/>
            </a:pPr>
            <a:r>
              <a:rPr lang="en-US" sz="2600" b="1" dirty="0">
                <a:latin typeface="Helvetica Neue" panose="02000503000000020004" pitchFamily="2" charset="0"/>
                <a:ea typeface="Helvetica Neue" panose="02000503000000020004" pitchFamily="2" charset="0"/>
                <a:cs typeface="Helvetica Neue" panose="02000503000000020004" pitchFamily="2" charset="0"/>
              </a:rPr>
              <a:t>Spatial context &amp; data structure:</a:t>
            </a: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2600" b="1" dirty="0">
              <a:latin typeface="Helvetica Neue" panose="02000503000000020004" pitchFamily="2" charset="0"/>
              <a:ea typeface="Helvetica Neue" panose="02000503000000020004" pitchFamily="2" charset="0"/>
              <a:cs typeface="Helvetica Neue" panose="02000503000000020004" pitchFamily="2" charset="0"/>
            </a:endParaRPr>
          </a:p>
          <a:p>
            <a:pPr>
              <a:buFont typeface="Wingdings" pitchFamily="2" charset="2"/>
              <a:buChar char="§"/>
            </a:pPr>
            <a:r>
              <a:rPr lang="en-US" sz="2000" dirty="0">
                <a:latin typeface="Helvetica Neue" panose="02000503000000020004" pitchFamily="2" charset="0"/>
                <a:ea typeface="Helvetica Neue" panose="02000503000000020004" pitchFamily="2" charset="0"/>
                <a:cs typeface="Helvetica Neue" panose="02000503000000020004" pitchFamily="2" charset="0"/>
              </a:rPr>
              <a:t>Attributes that defines an entity’s location are typically explicitly incorporated into analysis</a:t>
            </a:r>
          </a:p>
          <a:p>
            <a:pPr>
              <a:buFont typeface="Wingdings" pitchFamily="2" charset="2"/>
              <a:buChar char="§"/>
            </a:pPr>
            <a:r>
              <a:rPr lang="en-US" sz="2000" dirty="0">
                <a:latin typeface="Helvetica Neue" panose="02000503000000020004" pitchFamily="2" charset="0"/>
                <a:ea typeface="Helvetica Neue" panose="02000503000000020004" pitchFamily="2" charset="0"/>
                <a:cs typeface="Helvetica Neue" panose="02000503000000020004" pitchFamily="2" charset="0"/>
              </a:rPr>
              <a:t>Spatial statistical methods, that assumes dependence, are used for analyzing such geographically referenced dataset</a:t>
            </a:r>
          </a:p>
          <a:p>
            <a:pPr>
              <a:buFont typeface="Wingdings" pitchFamily="2" charset="2"/>
              <a:buChar char="§"/>
            </a:pPr>
            <a:r>
              <a:rPr lang="en-US" sz="2000" dirty="0">
                <a:latin typeface="Helvetica Neue" panose="02000503000000020004" pitchFamily="2" charset="0"/>
                <a:ea typeface="Helvetica Neue" panose="02000503000000020004" pitchFamily="2" charset="0"/>
                <a:cs typeface="Helvetica Neue" panose="02000503000000020004" pitchFamily="2" charset="0"/>
              </a:rPr>
              <a:t>Results churned from this dataset are completely dependent from “</a:t>
            </a:r>
            <a:r>
              <a:rPr lang="en-US" sz="2000" b="1" dirty="0">
                <a:latin typeface="Helvetica Neue" panose="02000503000000020004" pitchFamily="2" charset="0"/>
                <a:ea typeface="Helvetica Neue" panose="02000503000000020004" pitchFamily="2" charset="0"/>
                <a:cs typeface="Helvetica Neue" panose="02000503000000020004" pitchFamily="2" charset="0"/>
              </a:rPr>
              <a:t>spatial arrangement</a:t>
            </a:r>
            <a:r>
              <a:rPr lang="en-US" sz="2000" dirty="0">
                <a:latin typeface="Helvetica Neue" panose="02000503000000020004" pitchFamily="2" charset="0"/>
                <a:ea typeface="Helvetica Neue" panose="02000503000000020004" pitchFamily="2" charset="0"/>
                <a:cs typeface="Helvetica Neue" panose="02000503000000020004" pitchFamily="2" charset="0"/>
              </a:rPr>
              <a:t>” of the entities. </a:t>
            </a:r>
          </a:p>
          <a:p>
            <a:pPr>
              <a:buFont typeface="Wingdings" pitchFamily="2" charset="2"/>
              <a:buChar char="§"/>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p:txBody>
      </p:sp>
      <p:sp>
        <p:nvSpPr>
          <p:cNvPr id="5" name="TextBox 4">
            <a:extLst>
              <a:ext uri="{FF2B5EF4-FFF2-40B4-BE49-F238E27FC236}">
                <a16:creationId xmlns:a16="http://schemas.microsoft.com/office/drawing/2014/main" id="{86BCA957-FEAB-AE4B-8D92-0F3A5E5A79FC}"/>
              </a:ext>
            </a:extLst>
          </p:cNvPr>
          <p:cNvSpPr txBox="1"/>
          <p:nvPr/>
        </p:nvSpPr>
        <p:spPr>
          <a:xfrm>
            <a:off x="8080908" y="574263"/>
            <a:ext cx="3175622" cy="2677656"/>
          </a:xfrm>
          <a:prstGeom prst="rect">
            <a:avLst/>
          </a:prstGeom>
          <a:noFill/>
          <a:ln w="38100">
            <a:solidFill>
              <a:srgbClr val="FF0000"/>
            </a:solidFill>
          </a:ln>
        </p:spPr>
        <p:txBody>
          <a:bodyPr wrap="square" rtlCol="0">
            <a:spAutoFit/>
          </a:bodyPr>
          <a:lstStyle/>
          <a:p>
            <a:r>
              <a:rPr lang="en-US" sz="1400" dirty="0">
                <a:latin typeface="Helvetica Neue" panose="02000503000000020004" pitchFamily="2" charset="0"/>
                <a:ea typeface="Helvetica Neue" panose="02000503000000020004" pitchFamily="2" charset="0"/>
                <a:cs typeface="Helvetica Neue" panose="02000503000000020004" pitchFamily="2" charset="0"/>
              </a:rPr>
              <a:t>In this example, what defines the entity’s geographic location are </a:t>
            </a:r>
            <a:r>
              <a:rPr lang="en-US" sz="1400" b="1" dirty="0">
                <a:latin typeface="Helvetica Neue" panose="02000503000000020004" pitchFamily="2" charset="0"/>
                <a:ea typeface="Helvetica Neue" panose="02000503000000020004" pitchFamily="2" charset="0"/>
                <a:cs typeface="Helvetica Neue" panose="02000503000000020004" pitchFamily="2" charset="0"/>
              </a:rPr>
              <a:t>X, Y GPS coordinates.</a:t>
            </a:r>
          </a:p>
          <a:p>
            <a:endParaRPr lang="en-US" sz="1400" b="1"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Definition of an entity’s location are not limited to coordinates, you can have spatially reference areas with their associated boundaries with geometries.</a:t>
            </a:r>
          </a:p>
          <a:p>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latin typeface="Helvetica Neue" panose="02000503000000020004" pitchFamily="2" charset="0"/>
                <a:ea typeface="Helvetica Neue" panose="02000503000000020004" pitchFamily="2" charset="0"/>
                <a:cs typeface="Helvetica Neue" panose="02000503000000020004" pitchFamily="2" charset="0"/>
              </a:rPr>
              <a:t>This instance illustrates an example of geostatistical data.</a:t>
            </a:r>
          </a:p>
        </p:txBody>
      </p:sp>
      <p:pic>
        <p:nvPicPr>
          <p:cNvPr id="6" name="Picture 5" descr="A picture containing calendar&#10;&#10;Description automatically generated">
            <a:extLst>
              <a:ext uri="{FF2B5EF4-FFF2-40B4-BE49-F238E27FC236}">
                <a16:creationId xmlns:a16="http://schemas.microsoft.com/office/drawing/2014/main" id="{63AA5D7B-912E-A448-98FE-D8574EBA9176}"/>
              </a:ext>
            </a:extLst>
          </p:cNvPr>
          <p:cNvPicPr>
            <a:picLocks noChangeAspect="1"/>
          </p:cNvPicPr>
          <p:nvPr/>
        </p:nvPicPr>
        <p:blipFill>
          <a:blip r:embed="rId3"/>
          <a:stretch>
            <a:fillRect/>
          </a:stretch>
        </p:blipFill>
        <p:spPr>
          <a:xfrm>
            <a:off x="1510817" y="990952"/>
            <a:ext cx="6105324" cy="2701046"/>
          </a:xfrm>
          <a:prstGeom prst="rect">
            <a:avLst/>
          </a:prstGeom>
        </p:spPr>
      </p:pic>
      <p:sp>
        <p:nvSpPr>
          <p:cNvPr id="7" name="Rectangle 6">
            <a:extLst>
              <a:ext uri="{FF2B5EF4-FFF2-40B4-BE49-F238E27FC236}">
                <a16:creationId xmlns:a16="http://schemas.microsoft.com/office/drawing/2014/main" id="{E9CAF19E-1B6E-884E-ACBD-024536ED908A}"/>
              </a:ext>
            </a:extLst>
          </p:cNvPr>
          <p:cNvSpPr/>
          <p:nvPr/>
        </p:nvSpPr>
        <p:spPr>
          <a:xfrm>
            <a:off x="2523281" y="990952"/>
            <a:ext cx="1273215" cy="27010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381C7E8A-6F60-6949-8CB4-C3A353627106}"/>
              </a:ext>
            </a:extLst>
          </p:cNvPr>
          <p:cNvCxnSpPr/>
          <p:nvPr/>
        </p:nvCxnSpPr>
        <p:spPr>
          <a:xfrm>
            <a:off x="3796496" y="1435261"/>
            <a:ext cx="427105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46F74544-8D04-AF85-E92D-E1730F339DEF}"/>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25</a:t>
            </a:fld>
            <a:endParaRPr lang="en-US" dirty="0">
              <a:solidFill>
                <a:srgbClr val="000000"/>
              </a:solidFill>
              <a:cs typeface="ＭＳ Ｐゴシック" charset="0"/>
            </a:endParaRPr>
          </a:p>
        </p:txBody>
      </p:sp>
    </p:spTree>
    <p:extLst>
      <p:ext uri="{BB962C8B-B14F-4D97-AF65-F5344CB8AC3E}">
        <p14:creationId xmlns:p14="http://schemas.microsoft.com/office/powerpoint/2010/main" val="4256875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8339E75-5FED-AAA1-87E2-BE3CF75034D7}"/>
              </a:ext>
            </a:extLst>
          </p:cNvPr>
          <p:cNvSpPr/>
          <p:nvPr/>
        </p:nvSpPr>
        <p:spPr>
          <a:xfrm>
            <a:off x="0" y="0"/>
            <a:ext cx="12192000" cy="6858000"/>
          </a:xfrm>
          <a:prstGeom prst="rect">
            <a:avLst/>
          </a:prstGeom>
          <a:solidFill>
            <a:srgbClr val="008CE6"/>
          </a:solidFill>
          <a:ln>
            <a:solidFill>
              <a:srgbClr val="0091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0C319A-C961-2D4D-8173-A00C8C95138E}"/>
              </a:ext>
            </a:extLst>
          </p:cNvPr>
          <p:cNvSpPr>
            <a:spLocks noGrp="1"/>
          </p:cNvSpPr>
          <p:nvPr>
            <p:ph type="title"/>
          </p:nvPr>
        </p:nvSpPr>
        <p:spPr>
          <a:xfrm>
            <a:off x="0" y="2150075"/>
            <a:ext cx="12192000" cy="1954287"/>
          </a:xfrm>
        </p:spPr>
        <p:txBody>
          <a:bodyPr>
            <a:normAutofit/>
          </a:bodyPr>
          <a:lstStyle/>
          <a:p>
            <a:pPr algn="ctr"/>
            <a:r>
              <a:rPr lang="en-US" sz="5400" dirty="0">
                <a:solidFill>
                  <a:schemeClr val="bg1"/>
                </a:solidFill>
                <a:latin typeface="Helvetica" pitchFamily="2" charset="0"/>
                <a:ea typeface="Helvetica Neue Condensed" panose="02000503000000020004" pitchFamily="2" charset="0"/>
                <a:cs typeface="Helvetica Neue Condensed" panose="02000503000000020004" pitchFamily="2" charset="0"/>
              </a:rPr>
              <a:t>Geographical Information </a:t>
            </a:r>
            <a:br>
              <a:rPr lang="en-US" sz="5400" dirty="0">
                <a:solidFill>
                  <a:schemeClr val="bg1"/>
                </a:solidFill>
                <a:latin typeface="Helvetica" pitchFamily="2" charset="0"/>
                <a:ea typeface="Helvetica Neue Condensed" panose="02000503000000020004" pitchFamily="2" charset="0"/>
                <a:cs typeface="Helvetica Neue Condensed" panose="02000503000000020004" pitchFamily="2" charset="0"/>
              </a:rPr>
            </a:br>
            <a:r>
              <a:rPr lang="en-US" sz="5400" dirty="0">
                <a:solidFill>
                  <a:schemeClr val="bg1"/>
                </a:solidFill>
                <a:latin typeface="Helvetica" pitchFamily="2" charset="0"/>
                <a:ea typeface="Helvetica Neue Condensed" panose="02000503000000020004" pitchFamily="2" charset="0"/>
                <a:cs typeface="Helvetica Neue Condensed" panose="02000503000000020004" pitchFamily="2" charset="0"/>
              </a:rPr>
              <a:t>Systems (GIS)</a:t>
            </a:r>
          </a:p>
        </p:txBody>
      </p:sp>
      <p:sp>
        <p:nvSpPr>
          <p:cNvPr id="5" name="Slide Number Placeholder 3">
            <a:extLst>
              <a:ext uri="{FF2B5EF4-FFF2-40B4-BE49-F238E27FC236}">
                <a16:creationId xmlns:a16="http://schemas.microsoft.com/office/drawing/2014/main" id="{88ADF108-CC00-A242-C49A-192307BC8580}"/>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26</a:t>
            </a:fld>
            <a:endParaRPr lang="en-US" dirty="0">
              <a:solidFill>
                <a:srgbClr val="000000"/>
              </a:solidFill>
              <a:cs typeface="ＭＳ Ｐゴシック" charset="0"/>
            </a:endParaRPr>
          </a:p>
        </p:txBody>
      </p:sp>
    </p:spTree>
    <p:extLst>
      <p:ext uri="{BB962C8B-B14F-4D97-AF65-F5344CB8AC3E}">
        <p14:creationId xmlns:p14="http://schemas.microsoft.com/office/powerpoint/2010/main" val="4767000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3449053" y="1137757"/>
            <a:ext cx="7026442" cy="2514728"/>
          </a:xfrm>
          <a:ln>
            <a:noFill/>
          </a:ln>
        </p:spPr>
        <p:txBody>
          <a:bodyPr>
            <a:noAutofit/>
          </a:bodyPr>
          <a:lstStyle/>
          <a:p>
            <a:pPr marL="0" indent="0">
              <a:lnSpc>
                <a:spcPct val="150000"/>
              </a:lnSpc>
              <a:buNone/>
            </a:pPr>
            <a:r>
              <a:rPr lang="en-US" sz="2400" b="1" dirty="0">
                <a:latin typeface="Helvetica" pitchFamily="2" charset="0"/>
                <a:ea typeface="Helvetica Neue Condensed" panose="02000503000000020004" pitchFamily="2" charset="0"/>
                <a:cs typeface="Helvetica Neue Condensed" panose="02000503000000020004" pitchFamily="2" charset="0"/>
              </a:rPr>
              <a:t>Roger F. Tomlinson (1933 – 2014)</a:t>
            </a:r>
          </a:p>
          <a:p>
            <a:pPr marL="0" indent="0">
              <a:lnSpc>
                <a:spcPct val="150000"/>
              </a:lnSpc>
              <a:buNone/>
            </a:pPr>
            <a:endParaRPr lang="en-US" sz="1800" b="1" dirty="0">
              <a:latin typeface="Helvetica" pitchFamily="2" charset="0"/>
              <a:ea typeface="Helvetica Neue Condensed" panose="02000503000000020004" pitchFamily="2" charset="0"/>
              <a:cs typeface="Helvetica Neue Condensed" panose="02000503000000020004" pitchFamily="2" charset="0"/>
            </a:endParaRPr>
          </a:p>
          <a:p>
            <a:pPr marL="0" indent="0">
              <a:lnSpc>
                <a:spcPct val="150000"/>
              </a:lnSpc>
              <a:buNone/>
            </a:pPr>
            <a:r>
              <a:rPr lang="en-US" sz="1800" b="1" dirty="0">
                <a:latin typeface="Helvetica" pitchFamily="2" charset="0"/>
                <a:ea typeface="Helvetica Neue Condensed" panose="02000503000000020004" pitchFamily="2" charset="0"/>
                <a:cs typeface="Helvetica Neue Condensed" panose="02000503000000020004" pitchFamily="2" charset="0"/>
              </a:rPr>
              <a:t>He is an English geographer and computer scientist, who is revered as the “</a:t>
            </a:r>
            <a:r>
              <a:rPr lang="en-US" sz="1800" b="1" dirty="0">
                <a:solidFill>
                  <a:srgbClr val="FF0000"/>
                </a:solidFill>
                <a:latin typeface="Helvetica" pitchFamily="2" charset="0"/>
                <a:ea typeface="Helvetica Neue Condensed" panose="02000503000000020004" pitchFamily="2" charset="0"/>
                <a:cs typeface="Helvetica Neue Condensed" panose="02000503000000020004" pitchFamily="2" charset="0"/>
              </a:rPr>
              <a:t>Father of GIS</a:t>
            </a:r>
            <a:r>
              <a:rPr lang="en-US" sz="1800" b="1" dirty="0">
                <a:latin typeface="Helvetica" pitchFamily="2" charset="0"/>
                <a:ea typeface="Helvetica Neue Condensed" panose="02000503000000020004" pitchFamily="2" charset="0"/>
                <a:cs typeface="Helvetica Neue Condensed" panose="02000503000000020004" pitchFamily="2" charset="0"/>
              </a:rPr>
              <a:t>”</a:t>
            </a:r>
          </a:p>
          <a:p>
            <a:pPr marL="0" inden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8" name="Content Placeholder 3">
            <a:extLst>
              <a:ext uri="{FF2B5EF4-FFF2-40B4-BE49-F238E27FC236}">
                <a16:creationId xmlns:a16="http://schemas.microsoft.com/office/drawing/2014/main" id="{07E1B77A-643C-E044-9B26-E4DA78044401}"/>
              </a:ext>
            </a:extLst>
          </p:cNvPr>
          <p:cNvPicPr>
            <a:picLocks noChangeAspect="1"/>
          </p:cNvPicPr>
          <p:nvPr/>
        </p:nvPicPr>
        <p:blipFill>
          <a:blip r:embed="rId3"/>
          <a:srcRect/>
          <a:stretch/>
        </p:blipFill>
        <p:spPr>
          <a:xfrm>
            <a:off x="1193648" y="1290995"/>
            <a:ext cx="1976156" cy="2208253"/>
          </a:xfrm>
          <a:prstGeom prst="rect">
            <a:avLst/>
          </a:prstGeom>
        </p:spPr>
      </p:pic>
      <p:sp>
        <p:nvSpPr>
          <p:cNvPr id="9" name="Content Placeholder 2">
            <a:extLst>
              <a:ext uri="{FF2B5EF4-FFF2-40B4-BE49-F238E27FC236}">
                <a16:creationId xmlns:a16="http://schemas.microsoft.com/office/drawing/2014/main" id="{DEDAD992-1495-B342-BFAF-FC98B5EAEDD8}"/>
              </a:ext>
            </a:extLst>
          </p:cNvPr>
          <p:cNvSpPr txBox="1">
            <a:spLocks/>
          </p:cNvSpPr>
          <p:nvPr/>
        </p:nvSpPr>
        <p:spPr>
          <a:xfrm>
            <a:off x="941440" y="3621377"/>
            <a:ext cx="10026316" cy="312539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His PhD research titled: “</a:t>
            </a:r>
            <a:r>
              <a:rPr lang="en-US" sz="2000" i="1" dirty="0">
                <a:latin typeface="Helvetica" pitchFamily="2" charset="0"/>
                <a:ea typeface="Helvetica Neue Condensed" panose="02000503000000020004" pitchFamily="2" charset="0"/>
                <a:cs typeface="Helvetica Neue Condensed" panose="02000503000000020004" pitchFamily="2" charset="0"/>
              </a:rPr>
              <a:t>The application of electronic computing methods and techniques to the storage, compilation, and assessment of mapped data</a:t>
            </a:r>
            <a:r>
              <a:rPr lang="en-US" sz="2000" dirty="0">
                <a:latin typeface="Helvetica" pitchFamily="2" charset="0"/>
                <a:ea typeface="Helvetica Neue Condensed" panose="02000503000000020004" pitchFamily="2" charset="0"/>
                <a:cs typeface="Helvetica Neue Condensed" panose="02000503000000020004" pitchFamily="2" charset="0"/>
              </a:rPr>
              <a:t>” (1962, @UCL) </a:t>
            </a:r>
          </a:p>
          <a:p>
            <a:pPr marL="0" indent="0">
              <a:buNone/>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Conceived the idea of analyzing multiple layers of spatial data within a single environment</a:t>
            </a:r>
          </a:p>
          <a:p>
            <a:pPr>
              <a:buFont typeface="Wingdings" pitchFamily="2" charset="2"/>
              <a:buChar char="§"/>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a:buFont typeface="Wingdings" pitchFamily="2" charset="2"/>
              <a:buChar char="§"/>
            </a:pPr>
            <a:r>
              <a:rPr lang="en-US" sz="2000" b="1" dirty="0">
                <a:solidFill>
                  <a:srgbClr val="FF0000"/>
                </a:solidFill>
                <a:latin typeface="Helvetica" pitchFamily="2" charset="0"/>
                <a:ea typeface="Helvetica Neue Condensed" panose="02000503000000020004" pitchFamily="2" charset="0"/>
                <a:cs typeface="Helvetica Neue Condensed" panose="02000503000000020004" pitchFamily="2" charset="0"/>
              </a:rPr>
              <a:t>Geographical Information Systems (GIS)</a:t>
            </a:r>
            <a:r>
              <a:rPr lang="en-US" sz="2000" dirty="0">
                <a:latin typeface="Helvetica" pitchFamily="2" charset="0"/>
                <a:ea typeface="Helvetica Neue Condensed" panose="02000503000000020004" pitchFamily="2" charset="0"/>
                <a:cs typeface="Helvetica Neue Condensed" panose="02000503000000020004" pitchFamily="2" charset="0"/>
              </a:rPr>
              <a:t>,</a:t>
            </a:r>
            <a:r>
              <a:rPr lang="en-US" sz="2000" b="1" dirty="0">
                <a:solidFill>
                  <a:srgbClr val="FF0000"/>
                </a:solidFill>
                <a:latin typeface="Helvetica" pitchFamily="2" charset="0"/>
                <a:ea typeface="Helvetica Neue Condensed" panose="02000503000000020004" pitchFamily="2" charset="0"/>
                <a:cs typeface="Helvetica Neue Condensed" panose="02000503000000020004" pitchFamily="2" charset="0"/>
              </a:rPr>
              <a:t> </a:t>
            </a:r>
            <a:r>
              <a:rPr lang="en-US" sz="2000" dirty="0">
                <a:latin typeface="Helvetica" pitchFamily="2" charset="0"/>
                <a:ea typeface="Helvetica Neue Condensed" panose="02000503000000020004" pitchFamily="2" charset="0"/>
                <a:cs typeface="Helvetica Neue Condensed" panose="02000503000000020004" pitchFamily="2" charset="0"/>
              </a:rPr>
              <a:t>which is now a software, grown into a billion-dollar industry</a:t>
            </a:r>
          </a:p>
          <a:p>
            <a:pPr marL="0" indent="0">
              <a:buFont typeface="Arial" panose="020B0604020202020204" pitchFamily="34" charset="0"/>
              <a:buNone/>
            </a:pPr>
            <a:endParaRPr lang="en-US" sz="2600" dirty="0">
              <a:latin typeface="Helvetica" pitchFamily="2" charset="0"/>
              <a:ea typeface="Helvetica Neue Condensed" panose="02000503000000020004" pitchFamily="2" charset="0"/>
              <a:cs typeface="Helvetica Neue Condensed" panose="02000503000000020004" pitchFamily="2" charset="0"/>
            </a:endParaRPr>
          </a:p>
          <a:p>
            <a:pPr marL="0" indent="0">
              <a:buFont typeface="Arial" panose="020B0604020202020204" pitchFamily="34" charset="0"/>
              <a:buNone/>
            </a:pPr>
            <a:endParaRPr lang="en-US" sz="2600" b="1" dirty="0">
              <a:latin typeface="Helvetica" pitchFamily="2" charset="0"/>
              <a:ea typeface="Helvetica Neue Condensed" panose="02000503000000020004" pitchFamily="2" charset="0"/>
              <a:cs typeface="Helvetica Neue Condensed" panose="02000503000000020004" pitchFamily="2" charset="0"/>
            </a:endParaRPr>
          </a:p>
        </p:txBody>
      </p:sp>
      <p:pic>
        <p:nvPicPr>
          <p:cNvPr id="2" name="Picture 1">
            <a:extLst>
              <a:ext uri="{FF2B5EF4-FFF2-40B4-BE49-F238E27FC236}">
                <a16:creationId xmlns:a16="http://schemas.microsoft.com/office/drawing/2014/main" id="{2212EAC7-A260-1487-09AE-6AAA65D6E437}"/>
              </a:ext>
            </a:extLst>
          </p:cNvPr>
          <p:cNvPicPr>
            <a:picLocks noChangeAspect="1"/>
          </p:cNvPicPr>
          <p:nvPr/>
        </p:nvPicPr>
        <p:blipFill>
          <a:blip r:embed="rId4"/>
          <a:stretch>
            <a:fillRect/>
          </a:stretch>
        </p:blipFill>
        <p:spPr>
          <a:xfrm>
            <a:off x="0" y="0"/>
            <a:ext cx="12192000" cy="970069"/>
          </a:xfrm>
          <a:prstGeom prst="rect">
            <a:avLst/>
          </a:prstGeom>
        </p:spPr>
      </p:pic>
      <p:sp>
        <p:nvSpPr>
          <p:cNvPr id="5" name="Slide Number Placeholder 3">
            <a:extLst>
              <a:ext uri="{FF2B5EF4-FFF2-40B4-BE49-F238E27FC236}">
                <a16:creationId xmlns:a16="http://schemas.microsoft.com/office/drawing/2014/main" id="{B755DC6E-A03E-AF2E-A135-922F0F3100C2}"/>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27</a:t>
            </a:fld>
            <a:endParaRPr lang="en-US" dirty="0">
              <a:solidFill>
                <a:srgbClr val="000000"/>
              </a:solidFill>
              <a:cs typeface="ＭＳ Ｐゴシック" charset="0"/>
            </a:endParaRPr>
          </a:p>
        </p:txBody>
      </p:sp>
    </p:spTree>
    <p:extLst>
      <p:ext uri="{BB962C8B-B14F-4D97-AF65-F5344CB8AC3E}">
        <p14:creationId xmlns:p14="http://schemas.microsoft.com/office/powerpoint/2010/main" val="30181265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285279FC-1C81-A540-BF91-529287BC7875}"/>
              </a:ext>
            </a:extLst>
          </p:cNvPr>
          <p:cNvPicPr>
            <a:picLocks noChangeAspect="1"/>
          </p:cNvPicPr>
          <p:nvPr/>
        </p:nvPicPr>
        <p:blipFill>
          <a:blip r:embed="rId2"/>
          <a:stretch>
            <a:fillRect/>
          </a:stretch>
        </p:blipFill>
        <p:spPr>
          <a:xfrm>
            <a:off x="79342" y="366117"/>
            <a:ext cx="7488750" cy="5602198"/>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43ECEAD0-CD06-1043-88A4-347CD31F7C5A}"/>
              </a:ext>
            </a:extLst>
          </p:cNvPr>
          <p:cNvPicPr>
            <a:picLocks noChangeAspect="1"/>
          </p:cNvPicPr>
          <p:nvPr/>
        </p:nvPicPr>
        <p:blipFill rotWithShape="1">
          <a:blip r:embed="rId3"/>
          <a:srcRect r="34012"/>
          <a:stretch/>
        </p:blipFill>
        <p:spPr>
          <a:xfrm>
            <a:off x="7695145" y="840260"/>
            <a:ext cx="4257324" cy="3746500"/>
          </a:xfrm>
          <a:prstGeom prst="rect">
            <a:avLst/>
          </a:prstGeom>
        </p:spPr>
      </p:pic>
      <p:sp>
        <p:nvSpPr>
          <p:cNvPr id="7" name="TextBox 6">
            <a:extLst>
              <a:ext uri="{FF2B5EF4-FFF2-40B4-BE49-F238E27FC236}">
                <a16:creationId xmlns:a16="http://schemas.microsoft.com/office/drawing/2014/main" id="{CB78E3D6-57C6-3B4E-BEDD-405A71143CA6}"/>
              </a:ext>
            </a:extLst>
          </p:cNvPr>
          <p:cNvSpPr txBox="1"/>
          <p:nvPr/>
        </p:nvSpPr>
        <p:spPr>
          <a:xfrm>
            <a:off x="10021330" y="3089189"/>
            <a:ext cx="1804086" cy="1223319"/>
          </a:xfrm>
          <a:prstGeom prst="rect">
            <a:avLst/>
          </a:prstGeom>
          <a:solidFill>
            <a:schemeClr val="bg1"/>
          </a:solidFill>
        </p:spPr>
        <p:txBody>
          <a:bodyPr wrap="square" rtlCol="0">
            <a:spAutoFit/>
          </a:bodyPr>
          <a:lstStyle/>
          <a:p>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DE6C3D70-2C0D-B84F-A97B-42E052F68042}"/>
              </a:ext>
            </a:extLst>
          </p:cNvPr>
          <p:cNvPicPr>
            <a:picLocks noChangeAspect="1"/>
          </p:cNvPicPr>
          <p:nvPr/>
        </p:nvPicPr>
        <p:blipFill rotWithShape="1">
          <a:blip r:embed="rId3"/>
          <a:srcRect l="66255" b="50463"/>
          <a:stretch/>
        </p:blipFill>
        <p:spPr>
          <a:xfrm>
            <a:off x="9834816" y="2938504"/>
            <a:ext cx="2177113" cy="1855917"/>
          </a:xfrm>
          <a:prstGeom prst="rect">
            <a:avLst/>
          </a:prstGeom>
        </p:spPr>
      </p:pic>
      <p:pic>
        <p:nvPicPr>
          <p:cNvPr id="9" name="Picture 8" descr="A blue and white logo&#10;&#10;Description automatically generated with low confidence">
            <a:extLst>
              <a:ext uri="{FF2B5EF4-FFF2-40B4-BE49-F238E27FC236}">
                <a16:creationId xmlns:a16="http://schemas.microsoft.com/office/drawing/2014/main" id="{575EF069-2410-7D48-B96D-A2F6FA6C64CE}"/>
              </a:ext>
            </a:extLst>
          </p:cNvPr>
          <p:cNvPicPr>
            <a:picLocks noChangeAspect="1"/>
          </p:cNvPicPr>
          <p:nvPr/>
        </p:nvPicPr>
        <p:blipFill>
          <a:blip r:embed="rId4"/>
          <a:stretch>
            <a:fillRect/>
          </a:stretch>
        </p:blipFill>
        <p:spPr>
          <a:xfrm>
            <a:off x="7908324" y="4945106"/>
            <a:ext cx="3534033" cy="1224137"/>
          </a:xfrm>
          <a:prstGeom prst="rect">
            <a:avLst/>
          </a:prstGeom>
        </p:spPr>
      </p:pic>
      <p:sp>
        <p:nvSpPr>
          <p:cNvPr id="2" name="Slide Number Placeholder 3">
            <a:extLst>
              <a:ext uri="{FF2B5EF4-FFF2-40B4-BE49-F238E27FC236}">
                <a16:creationId xmlns:a16="http://schemas.microsoft.com/office/drawing/2014/main" id="{FCE9C66E-B73F-EADC-024C-0E754FDF60E8}"/>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28</a:t>
            </a:fld>
            <a:endParaRPr lang="en-US" dirty="0">
              <a:solidFill>
                <a:srgbClr val="000000"/>
              </a:solidFill>
              <a:cs typeface="ＭＳ Ｐゴシック" charset="0"/>
            </a:endParaRPr>
          </a:p>
        </p:txBody>
      </p:sp>
    </p:spTree>
    <p:extLst>
      <p:ext uri="{BB962C8B-B14F-4D97-AF65-F5344CB8AC3E}">
        <p14:creationId xmlns:p14="http://schemas.microsoft.com/office/powerpoint/2010/main" val="35518471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285279FC-1C81-A540-BF91-529287BC7875}"/>
              </a:ext>
            </a:extLst>
          </p:cNvPr>
          <p:cNvPicPr>
            <a:picLocks noChangeAspect="1"/>
          </p:cNvPicPr>
          <p:nvPr/>
        </p:nvPicPr>
        <p:blipFill>
          <a:blip r:embed="rId2"/>
          <a:stretch>
            <a:fillRect/>
          </a:stretch>
        </p:blipFill>
        <p:spPr>
          <a:xfrm>
            <a:off x="79342" y="366117"/>
            <a:ext cx="7488750" cy="5602198"/>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43ECEAD0-CD06-1043-88A4-347CD31F7C5A}"/>
              </a:ext>
            </a:extLst>
          </p:cNvPr>
          <p:cNvPicPr>
            <a:picLocks noChangeAspect="1"/>
          </p:cNvPicPr>
          <p:nvPr/>
        </p:nvPicPr>
        <p:blipFill rotWithShape="1">
          <a:blip r:embed="rId3"/>
          <a:srcRect r="34012"/>
          <a:stretch/>
        </p:blipFill>
        <p:spPr>
          <a:xfrm>
            <a:off x="7695145" y="840260"/>
            <a:ext cx="4257324" cy="3746500"/>
          </a:xfrm>
          <a:prstGeom prst="rect">
            <a:avLst/>
          </a:prstGeom>
        </p:spPr>
      </p:pic>
      <p:sp>
        <p:nvSpPr>
          <p:cNvPr id="7" name="TextBox 6">
            <a:extLst>
              <a:ext uri="{FF2B5EF4-FFF2-40B4-BE49-F238E27FC236}">
                <a16:creationId xmlns:a16="http://schemas.microsoft.com/office/drawing/2014/main" id="{CB78E3D6-57C6-3B4E-BEDD-405A71143CA6}"/>
              </a:ext>
            </a:extLst>
          </p:cNvPr>
          <p:cNvSpPr txBox="1"/>
          <p:nvPr/>
        </p:nvSpPr>
        <p:spPr>
          <a:xfrm>
            <a:off x="10021330" y="3089189"/>
            <a:ext cx="1804086" cy="1223319"/>
          </a:xfrm>
          <a:prstGeom prst="rect">
            <a:avLst/>
          </a:prstGeom>
          <a:solidFill>
            <a:schemeClr val="bg1"/>
          </a:solidFill>
        </p:spPr>
        <p:txBody>
          <a:bodyPr wrap="square" rtlCol="0">
            <a:spAutoFit/>
          </a:bodyPr>
          <a:lstStyle/>
          <a:p>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DE6C3D70-2C0D-B84F-A97B-42E052F68042}"/>
              </a:ext>
            </a:extLst>
          </p:cNvPr>
          <p:cNvPicPr>
            <a:picLocks noChangeAspect="1"/>
          </p:cNvPicPr>
          <p:nvPr/>
        </p:nvPicPr>
        <p:blipFill rotWithShape="1">
          <a:blip r:embed="rId3"/>
          <a:srcRect l="66255" b="50463"/>
          <a:stretch/>
        </p:blipFill>
        <p:spPr>
          <a:xfrm>
            <a:off x="9834816" y="2938504"/>
            <a:ext cx="2177113" cy="1855917"/>
          </a:xfrm>
          <a:prstGeom prst="rect">
            <a:avLst/>
          </a:prstGeom>
        </p:spPr>
      </p:pic>
      <p:pic>
        <p:nvPicPr>
          <p:cNvPr id="9" name="Picture 8" descr="A blue and white logo&#10;&#10;Description automatically generated with low confidence">
            <a:extLst>
              <a:ext uri="{FF2B5EF4-FFF2-40B4-BE49-F238E27FC236}">
                <a16:creationId xmlns:a16="http://schemas.microsoft.com/office/drawing/2014/main" id="{575EF069-2410-7D48-B96D-A2F6FA6C64CE}"/>
              </a:ext>
            </a:extLst>
          </p:cNvPr>
          <p:cNvPicPr>
            <a:picLocks noChangeAspect="1"/>
          </p:cNvPicPr>
          <p:nvPr/>
        </p:nvPicPr>
        <p:blipFill>
          <a:blip r:embed="rId4"/>
          <a:stretch>
            <a:fillRect/>
          </a:stretch>
        </p:blipFill>
        <p:spPr>
          <a:xfrm>
            <a:off x="7908324" y="4945106"/>
            <a:ext cx="3534033" cy="1224137"/>
          </a:xfrm>
          <a:prstGeom prst="rect">
            <a:avLst/>
          </a:prstGeom>
        </p:spPr>
      </p:pic>
      <p:sp>
        <p:nvSpPr>
          <p:cNvPr id="2" name="Rectangle 1">
            <a:extLst>
              <a:ext uri="{FF2B5EF4-FFF2-40B4-BE49-F238E27FC236}">
                <a16:creationId xmlns:a16="http://schemas.microsoft.com/office/drawing/2014/main" id="{A8F1453F-EC2D-694B-B67B-F4C1EAD33353}"/>
              </a:ext>
            </a:extLst>
          </p:cNvPr>
          <p:cNvSpPr/>
          <p:nvPr/>
        </p:nvSpPr>
        <p:spPr>
          <a:xfrm>
            <a:off x="4090086" y="2397211"/>
            <a:ext cx="1445741" cy="1408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4D14AC-FBD4-C448-A10C-5B94C520F6C1}"/>
              </a:ext>
            </a:extLst>
          </p:cNvPr>
          <p:cNvSpPr/>
          <p:nvPr/>
        </p:nvSpPr>
        <p:spPr>
          <a:xfrm>
            <a:off x="7568091" y="4852839"/>
            <a:ext cx="4443837" cy="1408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A418DB3-B350-368F-9A7F-8FEEC0519DCC}"/>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29</a:t>
            </a:fld>
            <a:endParaRPr lang="en-US" dirty="0">
              <a:solidFill>
                <a:srgbClr val="000000"/>
              </a:solidFill>
              <a:cs typeface="ＭＳ Ｐゴシック" charset="0"/>
            </a:endParaRPr>
          </a:p>
        </p:txBody>
      </p:sp>
    </p:spTree>
    <p:extLst>
      <p:ext uri="{BB962C8B-B14F-4D97-AF65-F5344CB8AC3E}">
        <p14:creationId xmlns:p14="http://schemas.microsoft.com/office/powerpoint/2010/main" val="505054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B1CDB9-9CBA-4B9B-5A74-022463A2700E}"/>
              </a:ext>
            </a:extLst>
          </p:cNvPr>
          <p:cNvSpPr txBox="1">
            <a:spLocks/>
          </p:cNvSpPr>
          <p:nvPr/>
        </p:nvSpPr>
        <p:spPr>
          <a:xfrm>
            <a:off x="196554" y="1239140"/>
            <a:ext cx="11588095" cy="5067656"/>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altLang="en-US" sz="2400" b="1" dirty="0">
                <a:latin typeface="Helvetica Neue Light" panose="02000403000000020004" pitchFamily="2" charset="0"/>
                <a:ea typeface="Helvetica Neue Light" panose="02000403000000020004" pitchFamily="2" charset="0"/>
              </a:rPr>
              <a:t>What will we learn?</a:t>
            </a:r>
          </a:p>
          <a:p>
            <a:pPr marL="0" indent="0">
              <a:buFont typeface="Arial"/>
              <a:buNone/>
            </a:pPr>
            <a:endParaRPr lang="en-US" sz="1900" b="1" dirty="0">
              <a:latin typeface="Helvetica" pitchFamily="2" charset="0"/>
              <a:ea typeface="Helvetica Neue Condensed" panose="02000503000000020004" pitchFamily="2" charset="0"/>
              <a:cs typeface="Helvetica Neue Condensed"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To introduce you to key principles of spatial statistics</a:t>
            </a:r>
          </a:p>
          <a:p>
            <a:pPr marL="0" indent="0" defTabSz="457200" eaLnBrk="0" fontAlgn="base" hangingPunct="0">
              <a:spcBef>
                <a:spcPct val="30000"/>
              </a:spcBef>
              <a:spcAft>
                <a:spcPct val="0"/>
              </a:spcAft>
              <a:buFont typeface="Arial"/>
              <a:buNone/>
              <a:defRPr/>
            </a:pP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Provide an introduction and knowledge of methods for exploring various types of spatial data (i.e., point, areal, line segments and gridded/pixeled data) </a:t>
            </a:r>
          </a:p>
          <a:p>
            <a:pPr marL="0" indent="0" defTabSz="457200" eaLnBrk="0" fontAlgn="base" hangingPunct="0">
              <a:spcBef>
                <a:spcPct val="30000"/>
              </a:spcBef>
              <a:spcAft>
                <a:spcPct val="0"/>
              </a:spcAft>
              <a:buFont typeface="Arial"/>
              <a:buNone/>
              <a:defRPr/>
            </a:pP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You will know how to adopt various spatial analytical techniques for testing out hypothesis, and for addressing problems related to social phenomena and its spatial components. </a:t>
            </a:r>
          </a:p>
          <a:p>
            <a:pPr marL="0" indent="0" defTabSz="457200" eaLnBrk="0" fontAlgn="base" hangingPunct="0">
              <a:spcBef>
                <a:spcPct val="30000"/>
              </a:spcBef>
              <a:spcAft>
                <a:spcPct val="0"/>
              </a:spcAft>
              <a:buFont typeface="Arial"/>
              <a:buNone/>
              <a:defRPr/>
            </a:pP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You will learn to how to apply various families of spatial models (e.g., geographic weighted regressions, Global &amp; Local Moran’s I, Kriging and many more) for making spatial predictions and studying patterns of associations between risk factors and outcomes</a:t>
            </a:r>
          </a:p>
          <a:p>
            <a:pPr marL="0" indent="0" defTabSz="457200" eaLnBrk="0" fontAlgn="base" hangingPunct="0">
              <a:spcBef>
                <a:spcPct val="30000"/>
              </a:spcBef>
              <a:spcAft>
                <a:spcPct val="0"/>
              </a:spcAft>
              <a:buFont typeface="Arial"/>
              <a:buNone/>
              <a:defRPr/>
            </a:pP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defTabSz="457200" eaLnBrk="0" fontAlgn="base" hangingPunct="0">
              <a:spcBef>
                <a:spcPct val="30000"/>
              </a:spcBef>
              <a:spcAft>
                <a:spcPct val="0"/>
              </a:spcAft>
              <a:buFont typeface="Wingdings" pitchFamily="2" charset="2"/>
              <a:buChar char="§"/>
              <a:defRPr/>
            </a:pPr>
            <a:r>
              <a:rPr lang="en-GB" sz="1700" dirty="0">
                <a:solidFill>
                  <a:srgbClr val="000000"/>
                </a:solidFill>
                <a:latin typeface="Helvetica" pitchFamily="2" charset="0"/>
                <a:ea typeface="Helvetica Neue" panose="02000503000000020004" pitchFamily="2" charset="0"/>
                <a:cs typeface="Helvetica Neue" panose="02000503000000020004" pitchFamily="2" charset="0"/>
              </a:rPr>
              <a:t>You will gain programming skills for carry out data managing, geoprocessing and analysis of spatial data using the software package R/RStudio. You will gain expert knowledge on how to use R/RStudio as a GIS software to perform </a:t>
            </a:r>
            <a:r>
              <a:rPr lang="en-US" sz="1700" dirty="0">
                <a:solidFill>
                  <a:srgbClr val="000000"/>
                </a:solidFill>
                <a:latin typeface="Helvetica" pitchFamily="2" charset="0"/>
                <a:ea typeface="Helvetica Neue" panose="02000503000000020004" pitchFamily="2" charset="0"/>
                <a:cs typeface="Helvetica Neue" panose="02000503000000020004" pitchFamily="2" charset="0"/>
              </a:rPr>
              <a:t>high-level map visualization </a:t>
            </a:r>
            <a:endParaRPr lang="en-GB" sz="1700" dirty="0">
              <a:solidFill>
                <a:srgbClr val="000000"/>
              </a:solidFill>
              <a:latin typeface="Helvetica" pitchFamily="2" charset="0"/>
              <a:ea typeface="Helvetica Neue" panose="02000503000000020004" pitchFamily="2" charset="0"/>
              <a:cs typeface="Helvetica Neue" panose="02000503000000020004" pitchFamily="2" charset="0"/>
            </a:endParaRPr>
          </a:p>
          <a:p>
            <a:pPr marL="0" indent="0">
              <a:buFont typeface="Arial"/>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marL="0" indent="0">
              <a:buFont typeface="Arial"/>
              <a:buNone/>
            </a:pPr>
            <a:endParaRPr lang="en-US" sz="2000" dirty="0">
              <a:latin typeface="Helvetica" pitchFamily="2" charset="0"/>
              <a:ea typeface="HELVETICA NEUE CONDENSED" panose="02000503000000020004" pitchFamily="2" charset="0"/>
              <a:cs typeface="HELVETICA NEUE CONDENSED" panose="02000503000000020004" pitchFamily="2" charset="0"/>
            </a:endParaRPr>
          </a:p>
        </p:txBody>
      </p:sp>
      <p:pic>
        <p:nvPicPr>
          <p:cNvPr id="5" name="Picture 4">
            <a:extLst>
              <a:ext uri="{FF2B5EF4-FFF2-40B4-BE49-F238E27FC236}">
                <a16:creationId xmlns:a16="http://schemas.microsoft.com/office/drawing/2014/main" id="{FC6BFA4B-C449-9ADD-3980-2F50441B286E}"/>
              </a:ext>
            </a:extLst>
          </p:cNvPr>
          <p:cNvPicPr>
            <a:picLocks noChangeAspect="1"/>
          </p:cNvPicPr>
          <p:nvPr/>
        </p:nvPicPr>
        <p:blipFill>
          <a:blip r:embed="rId3"/>
          <a:stretch>
            <a:fillRect/>
          </a:stretch>
        </p:blipFill>
        <p:spPr>
          <a:xfrm>
            <a:off x="0" y="0"/>
            <a:ext cx="12192000" cy="970069"/>
          </a:xfrm>
          <a:prstGeom prst="rect">
            <a:avLst/>
          </a:prstGeom>
        </p:spPr>
      </p:pic>
      <p:sp>
        <p:nvSpPr>
          <p:cNvPr id="2" name="Slide Number Placeholder 3">
            <a:extLst>
              <a:ext uri="{FF2B5EF4-FFF2-40B4-BE49-F238E27FC236}">
                <a16:creationId xmlns:a16="http://schemas.microsoft.com/office/drawing/2014/main" id="{6D1F561B-DD3F-2511-C084-9A5D584D81AE}"/>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a:t>
            </a:fld>
            <a:endParaRPr lang="en-US" dirty="0">
              <a:solidFill>
                <a:srgbClr val="000000"/>
              </a:solidFill>
              <a:cs typeface="ＭＳ Ｐゴシック" charset="0"/>
            </a:endParaRPr>
          </a:p>
        </p:txBody>
      </p:sp>
    </p:spTree>
    <p:extLst>
      <p:ext uri="{BB962C8B-B14F-4D97-AF65-F5344CB8AC3E}">
        <p14:creationId xmlns:p14="http://schemas.microsoft.com/office/powerpoint/2010/main" val="21550514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7E743A-A98B-474E-9347-D4F0465F51E4}"/>
              </a:ext>
            </a:extLst>
          </p:cNvPr>
          <p:cNvSpPr txBox="1"/>
          <p:nvPr/>
        </p:nvSpPr>
        <p:spPr>
          <a:xfrm>
            <a:off x="322740" y="5595731"/>
            <a:ext cx="11367615" cy="830997"/>
          </a:xfrm>
          <a:prstGeom prst="rect">
            <a:avLst/>
          </a:prstGeom>
          <a:solidFill>
            <a:schemeClr val="bg2">
              <a:lumMod val="9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Helvetica" pitchFamily="2" charset="0"/>
                <a:ea typeface="Helvetica Neue Condensed" panose="02000503000000020004" pitchFamily="2" charset="0"/>
                <a:cs typeface="Helvetica Neue Condensed" panose="02000503000000020004" pitchFamily="2" charset="0"/>
              </a:rPr>
              <a:t>There are two version of the software: 1.) R, and 2.) </a:t>
            </a:r>
            <a:r>
              <a:rPr kumimoji="0" lang="en-US" sz="2400" b="1" i="0" u="none" strike="noStrike" kern="1200" cap="none" spc="0" normalizeH="0" baseline="0" noProof="0" dirty="0">
                <a:ln>
                  <a:noFill/>
                </a:ln>
                <a:solidFill>
                  <a:srgbClr val="FF0000"/>
                </a:solidFill>
                <a:effectLst/>
                <a:uLnTx/>
                <a:uFillTx/>
                <a:latin typeface="Helvetica" pitchFamily="2" charset="0"/>
                <a:ea typeface="Helvetica Neue Condensed" panose="02000503000000020004" pitchFamily="2" charset="0"/>
                <a:cs typeface="Helvetica Neue Condensed" panose="02000503000000020004" pitchFamily="2" charset="0"/>
              </a:rPr>
              <a:t>RStudio</a:t>
            </a:r>
            <a:r>
              <a:rPr kumimoji="0" lang="en-US" sz="2400" b="1" i="0" u="none" strike="noStrike" kern="1200" cap="none" spc="0" normalizeH="0" baseline="0" noProof="0" dirty="0">
                <a:ln>
                  <a:noFill/>
                </a:ln>
                <a:solidFill>
                  <a:prstClr val="black"/>
                </a:solidFill>
                <a:effectLst/>
                <a:uLnTx/>
                <a:uFillTx/>
                <a:latin typeface="Helvetica" pitchFamily="2" charset="0"/>
                <a:ea typeface="Helvetica Neue Condensed" panose="02000503000000020004" pitchFamily="2" charset="0"/>
                <a:cs typeface="Helvetica Neue Condensed" panose="02000503000000020004" pitchFamily="2" charset="0"/>
              </a:rPr>
              <a:t>; The second is much preferred as its straightforward and intuitive.</a:t>
            </a:r>
            <a:endParaRPr kumimoji="0" lang="en-GB"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descr="Icon&#10;&#10;Description automatically generated">
            <a:extLst>
              <a:ext uri="{FF2B5EF4-FFF2-40B4-BE49-F238E27FC236}">
                <a16:creationId xmlns:a16="http://schemas.microsoft.com/office/drawing/2014/main" id="{A7A1A7B6-7FA4-B54B-BFC5-A21ED8161315}"/>
              </a:ext>
            </a:extLst>
          </p:cNvPr>
          <p:cNvPicPr>
            <a:picLocks noChangeAspect="1"/>
          </p:cNvPicPr>
          <p:nvPr/>
        </p:nvPicPr>
        <p:blipFill>
          <a:blip r:embed="rId2"/>
          <a:stretch>
            <a:fillRect/>
          </a:stretch>
        </p:blipFill>
        <p:spPr>
          <a:xfrm>
            <a:off x="1220677" y="800604"/>
            <a:ext cx="3729009" cy="2923543"/>
          </a:xfrm>
          <a:prstGeom prst="rect">
            <a:avLst/>
          </a:prstGeom>
          <a:ln w="28575">
            <a:solidFill>
              <a:schemeClr val="accent1"/>
            </a:solidFill>
          </a:ln>
        </p:spPr>
      </p:pic>
      <p:pic>
        <p:nvPicPr>
          <p:cNvPr id="4" name="Picture 3" descr="A drawing of a face&#10;&#10;Description automatically generated">
            <a:extLst>
              <a:ext uri="{FF2B5EF4-FFF2-40B4-BE49-F238E27FC236}">
                <a16:creationId xmlns:a16="http://schemas.microsoft.com/office/drawing/2014/main" id="{50551178-468E-2B41-8DC6-9C7DDE0FA324}"/>
              </a:ext>
            </a:extLst>
          </p:cNvPr>
          <p:cNvPicPr>
            <a:picLocks noChangeAspect="1"/>
          </p:cNvPicPr>
          <p:nvPr/>
        </p:nvPicPr>
        <p:blipFill rotWithShape="1">
          <a:blip r:embed="rId3">
            <a:extLst>
              <a:ext uri="{28A0092B-C50C-407E-A947-70E740481C1C}">
                <a14:useLocalDpi xmlns:a14="http://schemas.microsoft.com/office/drawing/2010/main" val="0"/>
              </a:ext>
            </a:extLst>
          </a:blip>
          <a:srcRect r="64599"/>
          <a:stretch/>
        </p:blipFill>
        <p:spPr>
          <a:xfrm>
            <a:off x="7620777" y="800604"/>
            <a:ext cx="2974336" cy="2948431"/>
          </a:xfrm>
          <a:prstGeom prst="rect">
            <a:avLst/>
          </a:prstGeom>
          <a:ln w="28575">
            <a:solidFill>
              <a:schemeClr val="accent1"/>
            </a:solidFill>
          </a:ln>
        </p:spPr>
      </p:pic>
      <p:sp>
        <p:nvSpPr>
          <p:cNvPr id="5" name="TextBox 4">
            <a:extLst>
              <a:ext uri="{FF2B5EF4-FFF2-40B4-BE49-F238E27FC236}">
                <a16:creationId xmlns:a16="http://schemas.microsoft.com/office/drawing/2014/main" id="{8FDCF389-12D2-D14E-968E-A1B93A2678EE}"/>
              </a:ext>
            </a:extLst>
          </p:cNvPr>
          <p:cNvSpPr txBox="1"/>
          <p:nvPr/>
        </p:nvSpPr>
        <p:spPr>
          <a:xfrm>
            <a:off x="1220677" y="3985591"/>
            <a:ext cx="3729009"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dirty="0">
                <a:ln>
                  <a:noFill/>
                </a:ln>
                <a:solidFill>
                  <a:prstClr val="black"/>
                </a:solidFill>
                <a:effectLst/>
                <a:uLnTx/>
                <a:uFillTx/>
                <a:latin typeface="Helvetica Neue Condensed Black" panose="02000503000000020004" pitchFamily="2" charset="0"/>
                <a:ea typeface="Helvetica Neue Condensed Black" panose="02000503000000020004" pitchFamily="2" charset="0"/>
                <a:cs typeface="Helvetica Neue Condensed Black" panose="02000503000000020004" pitchFamily="2" charset="0"/>
              </a:rPr>
              <a:t>R (Standard)</a:t>
            </a:r>
          </a:p>
        </p:txBody>
      </p:sp>
      <p:sp>
        <p:nvSpPr>
          <p:cNvPr id="6" name="TextBox 5">
            <a:extLst>
              <a:ext uri="{FF2B5EF4-FFF2-40B4-BE49-F238E27FC236}">
                <a16:creationId xmlns:a16="http://schemas.microsoft.com/office/drawing/2014/main" id="{2E9C4BE1-E0B2-474B-A995-967AB596A7FA}"/>
              </a:ext>
            </a:extLst>
          </p:cNvPr>
          <p:cNvSpPr txBox="1"/>
          <p:nvPr/>
        </p:nvSpPr>
        <p:spPr>
          <a:xfrm>
            <a:off x="7535338" y="3985591"/>
            <a:ext cx="3059775"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dirty="0">
                <a:ln>
                  <a:noFill/>
                </a:ln>
                <a:solidFill>
                  <a:prstClr val="black"/>
                </a:solidFill>
                <a:effectLst/>
                <a:uLnTx/>
                <a:uFillTx/>
                <a:latin typeface="Helvetica Neue Condensed Black" panose="02000503000000020004" pitchFamily="2" charset="0"/>
                <a:ea typeface="Helvetica Neue Condensed Black" panose="02000503000000020004" pitchFamily="2" charset="0"/>
                <a:cs typeface="Helvetica Neue Condensed Black" panose="02000503000000020004" pitchFamily="2" charset="0"/>
              </a:rPr>
              <a:t>RStudio (Best)</a:t>
            </a:r>
          </a:p>
        </p:txBody>
      </p:sp>
      <p:sp>
        <p:nvSpPr>
          <p:cNvPr id="7" name="Slide Number Placeholder 3">
            <a:extLst>
              <a:ext uri="{FF2B5EF4-FFF2-40B4-BE49-F238E27FC236}">
                <a16:creationId xmlns:a16="http://schemas.microsoft.com/office/drawing/2014/main" id="{F2406D46-BBEB-3861-DA52-DE809BE802EC}"/>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30</a:t>
            </a:fld>
            <a:endParaRPr lang="en-US" dirty="0">
              <a:solidFill>
                <a:srgbClr val="000000"/>
              </a:solidFill>
              <a:cs typeface="ＭＳ Ｐゴシック" charset="0"/>
            </a:endParaRPr>
          </a:p>
        </p:txBody>
      </p:sp>
    </p:spTree>
    <p:extLst>
      <p:ext uri="{BB962C8B-B14F-4D97-AF65-F5344CB8AC3E}">
        <p14:creationId xmlns:p14="http://schemas.microsoft.com/office/powerpoint/2010/main" val="28655282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290985" y="203886"/>
            <a:ext cx="11367615" cy="561427"/>
          </a:xfrm>
          <a:ln>
            <a:noFill/>
          </a:ln>
        </p:spPr>
        <p:txBody>
          <a:bodyPr>
            <a:noAutofit/>
          </a:bodyPr>
          <a:lstStyle/>
          <a:p>
            <a:pPr marL="0" indent="0" algn="ctr">
              <a:buNone/>
            </a:pPr>
            <a:r>
              <a:rPr lang="en-US" sz="3200" b="1" dirty="0">
                <a:latin typeface="Helvetica" pitchFamily="2" charset="0"/>
                <a:ea typeface="Helvetica Neue Condensed" panose="02000503000000020004" pitchFamily="2" charset="0"/>
                <a:cs typeface="Helvetica Neue Condensed" panose="02000503000000020004" pitchFamily="2" charset="0"/>
              </a:rPr>
              <a:t>Why are we teaching RStudio?</a:t>
            </a:r>
            <a:endParaRPr lang="en-US" sz="2400" b="1" dirty="0">
              <a:latin typeface="Helvetica" pitchFamily="2" charset="0"/>
              <a:ea typeface="Helvetica Neue Condensed" panose="02000503000000020004" pitchFamily="2" charset="0"/>
              <a:cs typeface="Helvetica Neue Condensed" panose="02000503000000020004" pitchFamily="2" charset="0"/>
            </a:endParaRPr>
          </a:p>
          <a:p>
            <a:pPr marL="457200" indent="-457200">
              <a:buAutoNum type="arabicPeriod"/>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p:txBody>
      </p:sp>
      <p:sp>
        <p:nvSpPr>
          <p:cNvPr id="4" name="TextBox 3">
            <a:extLst>
              <a:ext uri="{FF2B5EF4-FFF2-40B4-BE49-F238E27FC236}">
                <a16:creationId xmlns:a16="http://schemas.microsoft.com/office/drawing/2014/main" id="{4B962C4D-E638-214D-84D7-467828C063A0}"/>
              </a:ext>
            </a:extLst>
          </p:cNvPr>
          <p:cNvSpPr txBox="1"/>
          <p:nvPr/>
        </p:nvSpPr>
        <p:spPr>
          <a:xfrm>
            <a:off x="201348" y="1298438"/>
            <a:ext cx="5471774" cy="3662541"/>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Helvetica" pitchFamily="2" charset="0"/>
                <a:ea typeface="+mn-ea"/>
                <a:cs typeface="+mn-cs"/>
              </a:rPr>
              <a:t>Flexible and provides access to powerful packages for analysis</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Helvetica" pitchFamily="2" charset="0"/>
                <a:ea typeface="+mn-ea"/>
                <a:cs typeface="+mn-cs"/>
              </a:rPr>
              <a:t>Impressive graphs, visualizations and maps</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kumimoji="0" lang="en-GB" sz="2400" b="0" i="0" u="none" strike="noStrike" kern="1200" cap="none" spc="0" normalizeH="0" baseline="0" noProof="0" dirty="0">
                <a:ln>
                  <a:noFill/>
                </a:ln>
                <a:solidFill>
                  <a:prstClr val="black"/>
                </a:solidFill>
                <a:effectLst/>
                <a:uLnTx/>
                <a:uFillTx/>
                <a:latin typeface="Helvetica" pitchFamily="2" charset="0"/>
                <a:ea typeface="+mn-ea"/>
                <a:cs typeface="+mn-cs"/>
              </a:rPr>
              <a:t>Excellent statistical capabilities too</a:t>
            </a:r>
          </a:p>
        </p:txBody>
      </p:sp>
      <p:pic>
        <p:nvPicPr>
          <p:cNvPr id="8" name="Picture 7" descr="Map&#10;&#10;Description automatically generated">
            <a:extLst>
              <a:ext uri="{FF2B5EF4-FFF2-40B4-BE49-F238E27FC236}">
                <a16:creationId xmlns:a16="http://schemas.microsoft.com/office/drawing/2014/main" id="{DF2FDFF4-B049-7742-AF2F-8FDC754FE351}"/>
              </a:ext>
            </a:extLst>
          </p:cNvPr>
          <p:cNvPicPr>
            <a:picLocks noChangeAspect="1"/>
          </p:cNvPicPr>
          <p:nvPr/>
        </p:nvPicPr>
        <p:blipFill rotWithShape="1">
          <a:blip r:embed="rId3"/>
          <a:srcRect t="13113" r="8610" b="12842"/>
          <a:stretch/>
        </p:blipFill>
        <p:spPr>
          <a:xfrm>
            <a:off x="6096000" y="938131"/>
            <a:ext cx="4817728" cy="4383156"/>
          </a:xfrm>
          <a:prstGeom prst="rect">
            <a:avLst/>
          </a:prstGeom>
        </p:spPr>
      </p:pic>
      <p:sp>
        <p:nvSpPr>
          <p:cNvPr id="9" name="TextBox 8">
            <a:extLst>
              <a:ext uri="{FF2B5EF4-FFF2-40B4-BE49-F238E27FC236}">
                <a16:creationId xmlns:a16="http://schemas.microsoft.com/office/drawing/2014/main" id="{F9A01D47-2F3E-9F4F-9765-0F0BBFFA754B}"/>
              </a:ext>
            </a:extLst>
          </p:cNvPr>
          <p:cNvSpPr txBox="1"/>
          <p:nvPr/>
        </p:nvSpPr>
        <p:spPr>
          <a:xfrm>
            <a:off x="5819458" y="5367501"/>
            <a:ext cx="6081556"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Example: Map generated in R to illustrate areas that are environmentally suitable for the spread of neglected tropical disease called ‘Lymphatic Filariasis (LF)’ in Kenya. </a:t>
            </a:r>
          </a:p>
        </p:txBody>
      </p:sp>
      <p:pic>
        <p:nvPicPr>
          <p:cNvPr id="10" name="Picture 9" descr="A person sitting on a bench&#10;&#10;Description automatically generated with medium confidence">
            <a:extLst>
              <a:ext uri="{FF2B5EF4-FFF2-40B4-BE49-F238E27FC236}">
                <a16:creationId xmlns:a16="http://schemas.microsoft.com/office/drawing/2014/main" id="{503FCB94-A31E-B140-8ED7-1020F0D4CD92}"/>
              </a:ext>
            </a:extLst>
          </p:cNvPr>
          <p:cNvPicPr>
            <a:picLocks noChangeAspect="1"/>
          </p:cNvPicPr>
          <p:nvPr/>
        </p:nvPicPr>
        <p:blipFill>
          <a:blip r:embed="rId4"/>
          <a:stretch>
            <a:fillRect/>
          </a:stretch>
        </p:blipFill>
        <p:spPr>
          <a:xfrm>
            <a:off x="9858986" y="2340309"/>
            <a:ext cx="1910699" cy="1273799"/>
          </a:xfrm>
          <a:prstGeom prst="rect">
            <a:avLst/>
          </a:prstGeom>
        </p:spPr>
      </p:pic>
      <p:pic>
        <p:nvPicPr>
          <p:cNvPr id="11" name="Picture 10" descr="A bug on a leaf&#10;&#10;Description automatically generated with medium confidence">
            <a:extLst>
              <a:ext uri="{FF2B5EF4-FFF2-40B4-BE49-F238E27FC236}">
                <a16:creationId xmlns:a16="http://schemas.microsoft.com/office/drawing/2014/main" id="{DC475C4E-4E04-CA4A-8C14-A69D4D7AFD32}"/>
              </a:ext>
            </a:extLst>
          </p:cNvPr>
          <p:cNvPicPr>
            <a:picLocks noChangeAspect="1"/>
          </p:cNvPicPr>
          <p:nvPr/>
        </p:nvPicPr>
        <p:blipFill>
          <a:blip r:embed="rId5"/>
          <a:stretch>
            <a:fillRect/>
          </a:stretch>
        </p:blipFill>
        <p:spPr>
          <a:xfrm>
            <a:off x="9858986" y="3819624"/>
            <a:ext cx="1910698" cy="1300523"/>
          </a:xfrm>
          <a:prstGeom prst="rect">
            <a:avLst/>
          </a:prstGeom>
        </p:spPr>
      </p:pic>
      <p:sp>
        <p:nvSpPr>
          <p:cNvPr id="12" name="TextBox 11">
            <a:extLst>
              <a:ext uri="{FF2B5EF4-FFF2-40B4-BE49-F238E27FC236}">
                <a16:creationId xmlns:a16="http://schemas.microsoft.com/office/drawing/2014/main" id="{507B6093-40AA-7C4F-B500-B218E0F9A981}"/>
              </a:ext>
            </a:extLst>
          </p:cNvPr>
          <p:cNvSpPr txBox="1"/>
          <p:nvPr/>
        </p:nvSpPr>
        <p:spPr>
          <a:xfrm>
            <a:off x="0" y="6211669"/>
            <a:ext cx="5563163"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Sources: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1. Global Atlas for Helminths Infection (</a:t>
            </a: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hlinkClick r:id="rId6"/>
              </a:rPr>
              <a:t>http://www.thiswormyworld.org</a:t>
            </a: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2. ESPEN </a:t>
            </a:r>
            <a:r>
              <a:rPr kumimoji="0" lang="en-GB" sz="1200" b="0"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a:t>
            </a:r>
            <a:r>
              <a:rPr kumimoji="0" lang="en-GB" sz="1200" b="0"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hlinkClick r:id="rId7"/>
              </a:rPr>
              <a:t>https://espen.afro.who.int</a:t>
            </a:r>
            <a:r>
              <a:rPr kumimoji="0" lang="en-GB" sz="1200" b="0"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 </a:t>
            </a:r>
            <a:endParaRPr kumimoji="0" lang="en-GB" sz="1200" b="0"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endParaRPr>
          </a:p>
        </p:txBody>
      </p:sp>
      <p:sp>
        <p:nvSpPr>
          <p:cNvPr id="13" name="TextBox 12">
            <a:extLst>
              <a:ext uri="{FF2B5EF4-FFF2-40B4-BE49-F238E27FC236}">
                <a16:creationId xmlns:a16="http://schemas.microsoft.com/office/drawing/2014/main" id="{EDCCDB6D-792D-F24C-A429-E8C896DBF439}"/>
              </a:ext>
            </a:extLst>
          </p:cNvPr>
          <p:cNvSpPr txBox="1"/>
          <p:nvPr/>
        </p:nvSpPr>
        <p:spPr>
          <a:xfrm>
            <a:off x="5883965" y="765313"/>
            <a:ext cx="6017049" cy="4502426"/>
          </a:xfrm>
          <a:prstGeom prst="rect">
            <a:avLst/>
          </a:prstGeom>
          <a:noFill/>
          <a:ln>
            <a:solidFill>
              <a:schemeClr val="tx1">
                <a:lumMod val="95000"/>
                <a:lumOff val="5000"/>
              </a:scheme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Slide Number Placeholder 3">
            <a:extLst>
              <a:ext uri="{FF2B5EF4-FFF2-40B4-BE49-F238E27FC236}">
                <a16:creationId xmlns:a16="http://schemas.microsoft.com/office/drawing/2014/main" id="{04ED4322-4982-6DAD-DABD-62358E4F580A}"/>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31</a:t>
            </a:fld>
            <a:endParaRPr lang="en-US" dirty="0">
              <a:solidFill>
                <a:srgbClr val="000000"/>
              </a:solidFill>
              <a:cs typeface="ＭＳ Ｐゴシック" charset="0"/>
            </a:endParaRPr>
          </a:p>
        </p:txBody>
      </p:sp>
    </p:spTree>
    <p:extLst>
      <p:ext uri="{BB962C8B-B14F-4D97-AF65-F5344CB8AC3E}">
        <p14:creationId xmlns:p14="http://schemas.microsoft.com/office/powerpoint/2010/main" val="3275148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290985" y="203886"/>
            <a:ext cx="11367615" cy="561427"/>
          </a:xfrm>
          <a:ln>
            <a:noFill/>
          </a:ln>
        </p:spPr>
        <p:txBody>
          <a:bodyPr>
            <a:noAutofit/>
          </a:bodyPr>
          <a:lstStyle/>
          <a:p>
            <a:pPr marL="0" indent="0" algn="ctr">
              <a:buNone/>
            </a:pPr>
            <a:r>
              <a:rPr lang="en-US" sz="3200" b="1" dirty="0">
                <a:latin typeface="Helvetica" pitchFamily="2" charset="0"/>
                <a:ea typeface="Helvetica Neue Condensed" panose="02000503000000020004" pitchFamily="2" charset="0"/>
                <a:cs typeface="Helvetica Neue Condensed" panose="02000503000000020004" pitchFamily="2" charset="0"/>
              </a:rPr>
              <a:t>… and why learn how to code in RStudio?</a:t>
            </a:r>
            <a:endParaRPr lang="en-US" sz="2400" b="1" dirty="0">
              <a:latin typeface="Helvetica" pitchFamily="2" charset="0"/>
              <a:ea typeface="Helvetica Neue Condensed" panose="02000503000000020004" pitchFamily="2" charset="0"/>
              <a:cs typeface="Helvetica Neue Condensed" panose="02000503000000020004" pitchFamily="2" charset="0"/>
            </a:endParaRPr>
          </a:p>
          <a:p>
            <a:pPr marL="457200" indent="-457200">
              <a:buAutoNum type="arabicPeriod"/>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p:txBody>
      </p:sp>
      <p:sp>
        <p:nvSpPr>
          <p:cNvPr id="4" name="TextBox 3">
            <a:extLst>
              <a:ext uri="{FF2B5EF4-FFF2-40B4-BE49-F238E27FC236}">
                <a16:creationId xmlns:a16="http://schemas.microsoft.com/office/drawing/2014/main" id="{4B962C4D-E638-214D-84D7-467828C063A0}"/>
              </a:ext>
            </a:extLst>
          </p:cNvPr>
          <p:cNvSpPr txBox="1"/>
          <p:nvPr/>
        </p:nvSpPr>
        <p:spPr>
          <a:xfrm>
            <a:off x="111710" y="1127192"/>
            <a:ext cx="5471774" cy="4339650"/>
          </a:xfrm>
          <a:prstGeom prst="rect">
            <a:avLst/>
          </a:prstGeom>
          <a:noFill/>
        </p:spPr>
        <p:txBody>
          <a:bodyPr wrap="square" rtlCol="0">
            <a:spAutoFit/>
          </a:bodyPr>
          <a:lstStyle/>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kumimoji="0" lang="en-GB" sz="2000" b="1" i="0" u="none" strike="noStrike" kern="1200" cap="none" spc="0" normalizeH="0" baseline="0" noProof="0" dirty="0">
                <a:ln>
                  <a:noFill/>
                </a:ln>
                <a:solidFill>
                  <a:prstClr val="black"/>
                </a:solidFill>
                <a:effectLst/>
                <a:uLnTx/>
                <a:uFillTx/>
                <a:latin typeface="Helvetica" pitchFamily="2" charset="0"/>
                <a:ea typeface="+mn-ea"/>
                <a:cs typeface="+mn-cs"/>
              </a:rPr>
              <a:t>Efficiency</a:t>
            </a:r>
            <a:r>
              <a:rPr kumimoji="0" lang="en-GB" sz="2400" b="0" i="0" u="none" strike="noStrike" kern="1200" cap="none" spc="0" normalizeH="0" baseline="0" noProof="0" dirty="0">
                <a:ln>
                  <a:noFill/>
                </a:ln>
                <a:solidFill>
                  <a:prstClr val="black"/>
                </a:solidFill>
                <a:effectLst/>
                <a:uLnTx/>
                <a:uFillTx/>
                <a:latin typeface="Helvetica" pitchFamily="2" charset="0"/>
                <a:ea typeface="+mn-ea"/>
                <a:cs typeface="+mn-cs"/>
              </a:rPr>
              <a:t> </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Automated tasks and data managing</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Can recycle &amp; reuse code scripts for new projects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8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R="0" lvl="0" algn="l" defTabSz="914400" rtl="0" eaLnBrk="1" fontAlgn="auto" latinLnBrk="0" hangingPunct="1">
              <a:lnSpc>
                <a:spcPct val="100000"/>
              </a:lnSpc>
              <a:spcBef>
                <a:spcPts val="0"/>
              </a:spcBef>
              <a:spcAft>
                <a:spcPts val="0"/>
              </a:spcAft>
              <a:buClrTx/>
              <a:buSzTx/>
              <a:tabLst/>
              <a:defRPr/>
            </a:pPr>
            <a:r>
              <a:rPr kumimoji="0" lang="en-GB" sz="2000" b="1" i="0" u="none" strike="noStrike" kern="1200" cap="none" spc="0" normalizeH="0" baseline="0" noProof="0" dirty="0">
                <a:ln>
                  <a:noFill/>
                </a:ln>
                <a:solidFill>
                  <a:prstClr val="black"/>
                </a:solidFill>
                <a:effectLst/>
                <a:uLnTx/>
                <a:uFillTx/>
                <a:latin typeface="Helvetica" pitchFamily="2" charset="0"/>
                <a:ea typeface="+mn-ea"/>
                <a:cs typeface="+mn-cs"/>
              </a:rPr>
              <a:t>2. Fosters good scientific practice</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Transparency and replication (AKA reproducible research)</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Creates log so anyone can follow in your footstep (i.e., </a:t>
            </a:r>
            <a:r>
              <a:rPr kumimoji="0" lang="en-GB" sz="1800" b="0" i="0" u="none" strike="noStrike" kern="1200" cap="none" spc="0" normalizeH="0" baseline="0" noProof="0" dirty="0" err="1">
                <a:ln>
                  <a:noFill/>
                </a:ln>
                <a:solidFill>
                  <a:prstClr val="black"/>
                </a:solidFill>
                <a:effectLst/>
                <a:uLnTx/>
                <a:uFillTx/>
                <a:latin typeface="Helvetica" pitchFamily="2" charset="0"/>
                <a:ea typeface="+mn-ea"/>
                <a:cs typeface="+mn-cs"/>
              </a:rPr>
              <a:t>github</a:t>
            </a: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 </a:t>
            </a:r>
            <a:r>
              <a:rPr kumimoji="0" lang="en-GB" sz="1800" b="0" i="0" u="none" strike="noStrike" kern="1200" cap="none" spc="0" normalizeH="0" baseline="0" noProof="0" dirty="0" err="1">
                <a:ln>
                  <a:noFill/>
                </a:ln>
                <a:solidFill>
                  <a:prstClr val="black"/>
                </a:solidFill>
                <a:effectLst/>
                <a:uLnTx/>
                <a:uFillTx/>
                <a:latin typeface="Helvetica" pitchFamily="2" charset="0"/>
                <a:ea typeface="+mn-ea"/>
                <a:cs typeface="+mn-cs"/>
              </a:rPr>
              <a:t>gitlab</a:t>
            </a:r>
            <a:r>
              <a:rPr kumimoji="0" lang="en-GB" sz="1800" b="0" i="0" u="none" strike="noStrike" kern="1200" cap="none" spc="0" normalizeH="0" baseline="0" noProof="0" dirty="0">
                <a:ln>
                  <a:noFill/>
                </a:ln>
                <a:solidFill>
                  <a:prstClr val="black"/>
                </a:solidFill>
                <a:effectLst/>
                <a:uLnTx/>
                <a:uFillTx/>
                <a:latin typeface="Helvetica" pitchFamily="2" charset="0"/>
                <a:ea typeface="+mn-ea"/>
                <a:cs typeface="+mn-cs"/>
              </a:rPr>
              <a:t> etc.,)</a:t>
            </a:r>
          </a:p>
          <a:p>
            <a:pPr marL="914400" marR="0" lvl="1"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dirty="0">
              <a:solidFill>
                <a:prstClr val="black"/>
              </a:solidFill>
              <a:latin typeface="Helvetica" pitchFamily="2" charset="0"/>
            </a:endParaRPr>
          </a:p>
          <a:p>
            <a:r>
              <a:rPr kumimoji="0" lang="en-GB" sz="2000" b="1" i="0" u="none" strike="noStrike" kern="1200" cap="none" spc="0" normalizeH="0" baseline="0" noProof="0" dirty="0">
                <a:ln>
                  <a:noFill/>
                </a:ln>
                <a:solidFill>
                  <a:prstClr val="black"/>
                </a:solidFill>
                <a:effectLst/>
                <a:uLnTx/>
                <a:uFillTx/>
                <a:latin typeface="Helvetica" pitchFamily="2" charset="0"/>
                <a:ea typeface="+mn-ea"/>
                <a:cs typeface="+mn-cs"/>
              </a:rPr>
              <a:t>You can literally pull-off some really creative stuff like generating websites, accessing tools via APIs etc. </a:t>
            </a:r>
          </a:p>
        </p:txBody>
      </p:sp>
      <p:sp>
        <p:nvSpPr>
          <p:cNvPr id="9" name="TextBox 8">
            <a:extLst>
              <a:ext uri="{FF2B5EF4-FFF2-40B4-BE49-F238E27FC236}">
                <a16:creationId xmlns:a16="http://schemas.microsoft.com/office/drawing/2014/main" id="{F9A01D47-2F3E-9F4F-9765-0F0BBFFA754B}"/>
              </a:ext>
            </a:extLst>
          </p:cNvPr>
          <p:cNvSpPr txBox="1"/>
          <p:nvPr/>
        </p:nvSpPr>
        <p:spPr>
          <a:xfrm>
            <a:off x="5673122" y="5461451"/>
            <a:ext cx="6081556"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Example: Working in RStudio and synchronising it with GitHub to not only use as a cloud back-up, but to generate a website through RStudio and GitHub for teaching MSc Students.</a:t>
            </a:r>
          </a:p>
        </p:txBody>
      </p:sp>
      <p:sp>
        <p:nvSpPr>
          <p:cNvPr id="12" name="TextBox 11">
            <a:extLst>
              <a:ext uri="{FF2B5EF4-FFF2-40B4-BE49-F238E27FC236}">
                <a16:creationId xmlns:a16="http://schemas.microsoft.com/office/drawing/2014/main" id="{507B6093-40AA-7C4F-B500-B218E0F9A981}"/>
              </a:ext>
            </a:extLst>
          </p:cNvPr>
          <p:cNvSpPr txBox="1"/>
          <p:nvPr/>
        </p:nvSpPr>
        <p:spPr>
          <a:xfrm>
            <a:off x="0" y="6396335"/>
            <a:ext cx="556316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Sources: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GitHub (</a:t>
            </a: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hlinkClick r:id="rId3"/>
              </a:rPr>
              <a:t>https://github.com</a:t>
            </a:r>
            <a:r>
              <a:rPr kumimoji="0" lang="en-GB" sz="1200" b="1" i="0" u="none" strike="noStrike" kern="1200" cap="none" spc="0" normalizeH="0" baseline="0" noProof="0" dirty="0">
                <a:ln>
                  <a:noFill/>
                </a:ln>
                <a:solidFill>
                  <a:prstClr val="black"/>
                </a:solidFill>
                <a:effectLst/>
                <a:uLnTx/>
                <a:uFillTx/>
                <a:latin typeface="Helvetica Neue Condensed" panose="02000503000000020004" pitchFamily="2" charset="0"/>
                <a:ea typeface="Helvetica Neue Condensed" panose="02000503000000020004" pitchFamily="2" charset="0"/>
                <a:cs typeface="Helvetica Neue Condensed" panose="02000503000000020004" pitchFamily="2" charset="0"/>
              </a:rPr>
              <a:t>)  </a:t>
            </a:r>
          </a:p>
        </p:txBody>
      </p:sp>
      <p:sp>
        <p:nvSpPr>
          <p:cNvPr id="13" name="TextBox 12">
            <a:extLst>
              <a:ext uri="{FF2B5EF4-FFF2-40B4-BE49-F238E27FC236}">
                <a16:creationId xmlns:a16="http://schemas.microsoft.com/office/drawing/2014/main" id="{EDCCDB6D-792D-F24C-A429-E8C896DBF439}"/>
              </a:ext>
            </a:extLst>
          </p:cNvPr>
          <p:cNvSpPr txBox="1"/>
          <p:nvPr/>
        </p:nvSpPr>
        <p:spPr>
          <a:xfrm>
            <a:off x="5673122" y="659501"/>
            <a:ext cx="6317530" cy="4707999"/>
          </a:xfrm>
          <a:prstGeom prst="rect">
            <a:avLst/>
          </a:prstGeom>
          <a:noFill/>
          <a:ln>
            <a:solidFill>
              <a:schemeClr val="tx1">
                <a:lumMod val="95000"/>
                <a:lumOff val="5000"/>
              </a:schemeClr>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Picture 4" descr="Graphical user interface, text, application, website&#10;&#10;Description automatically generated">
            <a:extLst>
              <a:ext uri="{FF2B5EF4-FFF2-40B4-BE49-F238E27FC236}">
                <a16:creationId xmlns:a16="http://schemas.microsoft.com/office/drawing/2014/main" id="{E40B4750-1E0F-4544-BB31-BA41AB82823A}"/>
              </a:ext>
            </a:extLst>
          </p:cNvPr>
          <p:cNvPicPr>
            <a:picLocks noChangeAspect="1"/>
          </p:cNvPicPr>
          <p:nvPr/>
        </p:nvPicPr>
        <p:blipFill rotWithShape="1">
          <a:blip r:embed="rId4"/>
          <a:srcRect r="49937"/>
          <a:stretch/>
        </p:blipFill>
        <p:spPr>
          <a:xfrm>
            <a:off x="5757089" y="765313"/>
            <a:ext cx="4045025" cy="3929576"/>
          </a:xfrm>
          <a:prstGeom prst="rect">
            <a:avLst/>
          </a:prstGeom>
          <a:ln>
            <a:solidFill>
              <a:schemeClr val="tx1">
                <a:lumMod val="95000"/>
                <a:lumOff val="5000"/>
              </a:schemeClr>
            </a:solidFill>
          </a:ln>
        </p:spPr>
      </p:pic>
      <p:pic>
        <p:nvPicPr>
          <p:cNvPr id="14" name="Picture 13" descr="Graphical user interface, text, application, website&#10;&#10;Description automatically generated">
            <a:extLst>
              <a:ext uri="{FF2B5EF4-FFF2-40B4-BE49-F238E27FC236}">
                <a16:creationId xmlns:a16="http://schemas.microsoft.com/office/drawing/2014/main" id="{B10A83F8-E084-244F-969A-C08861BD9BAD}"/>
              </a:ext>
            </a:extLst>
          </p:cNvPr>
          <p:cNvPicPr>
            <a:picLocks noChangeAspect="1"/>
          </p:cNvPicPr>
          <p:nvPr/>
        </p:nvPicPr>
        <p:blipFill rotWithShape="1">
          <a:blip r:embed="rId4"/>
          <a:srcRect l="52638"/>
          <a:stretch/>
        </p:blipFill>
        <p:spPr>
          <a:xfrm>
            <a:off x="8064511" y="1298438"/>
            <a:ext cx="3836503" cy="3939575"/>
          </a:xfrm>
          <a:prstGeom prst="rect">
            <a:avLst/>
          </a:prstGeom>
          <a:ln>
            <a:solidFill>
              <a:schemeClr val="tx1">
                <a:lumMod val="95000"/>
                <a:lumOff val="5000"/>
              </a:schemeClr>
            </a:solidFill>
          </a:ln>
        </p:spPr>
      </p:pic>
      <p:sp>
        <p:nvSpPr>
          <p:cNvPr id="2" name="Slide Number Placeholder 3">
            <a:extLst>
              <a:ext uri="{FF2B5EF4-FFF2-40B4-BE49-F238E27FC236}">
                <a16:creationId xmlns:a16="http://schemas.microsoft.com/office/drawing/2014/main" id="{E74D0809-457C-5E2C-4DE3-881E630D6DD5}"/>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32</a:t>
            </a:fld>
            <a:endParaRPr lang="en-US" dirty="0">
              <a:solidFill>
                <a:srgbClr val="000000"/>
              </a:solidFill>
              <a:cs typeface="ＭＳ Ｐゴシック" charset="0"/>
            </a:endParaRPr>
          </a:p>
        </p:txBody>
      </p:sp>
    </p:spTree>
    <p:extLst>
      <p:ext uri="{BB962C8B-B14F-4D97-AF65-F5344CB8AC3E}">
        <p14:creationId xmlns:p14="http://schemas.microsoft.com/office/powerpoint/2010/main" val="24645145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ap&#10;&#10;Description automatically generated">
            <a:extLst>
              <a:ext uri="{FF2B5EF4-FFF2-40B4-BE49-F238E27FC236}">
                <a16:creationId xmlns:a16="http://schemas.microsoft.com/office/drawing/2014/main" id="{EA5BBCD5-1EC9-1782-835C-5AC122778313}"/>
              </a:ext>
            </a:extLst>
          </p:cNvPr>
          <p:cNvPicPr>
            <a:picLocks noChangeAspect="1"/>
          </p:cNvPicPr>
          <p:nvPr/>
        </p:nvPicPr>
        <p:blipFill>
          <a:blip r:embed="rId2"/>
          <a:srcRect l="6043" r="25085"/>
          <a:stretch/>
        </p:blipFill>
        <p:spPr>
          <a:xfrm>
            <a:off x="196770" y="467135"/>
            <a:ext cx="4062714" cy="5051148"/>
          </a:xfrm>
          <a:prstGeom prst="rect">
            <a:avLst/>
          </a:prstGeom>
        </p:spPr>
      </p:pic>
      <p:graphicFrame>
        <p:nvGraphicFramePr>
          <p:cNvPr id="3" name="Table 5">
            <a:extLst>
              <a:ext uri="{FF2B5EF4-FFF2-40B4-BE49-F238E27FC236}">
                <a16:creationId xmlns:a16="http://schemas.microsoft.com/office/drawing/2014/main" id="{DE51B6B7-06A4-5A43-E5CC-59C80AB01876}"/>
              </a:ext>
            </a:extLst>
          </p:cNvPr>
          <p:cNvGraphicFramePr>
            <a:graphicFrameLocks noGrp="1"/>
          </p:cNvGraphicFramePr>
          <p:nvPr>
            <p:extLst>
              <p:ext uri="{D42A27DB-BD31-4B8C-83A1-F6EECF244321}">
                <p14:modId xmlns:p14="http://schemas.microsoft.com/office/powerpoint/2010/main" val="518860319"/>
              </p:ext>
            </p:extLst>
          </p:nvPr>
        </p:nvGraphicFramePr>
        <p:xfrm>
          <a:off x="4564283" y="467135"/>
          <a:ext cx="7430947" cy="6294120"/>
        </p:xfrm>
        <a:graphic>
          <a:graphicData uri="http://schemas.openxmlformats.org/drawingml/2006/table">
            <a:tbl>
              <a:tblPr firstRow="1" bandRow="1">
                <a:tableStyleId>{5C22544A-7EE6-4342-B048-85BDC9FD1C3A}</a:tableStyleId>
              </a:tblPr>
              <a:tblGrid>
                <a:gridCol w="7430947">
                  <a:extLst>
                    <a:ext uri="{9D8B030D-6E8A-4147-A177-3AD203B41FA5}">
                      <a16:colId xmlns:a16="http://schemas.microsoft.com/office/drawing/2014/main" val="3034612417"/>
                    </a:ext>
                  </a:extLst>
                </a:gridCol>
              </a:tblGrid>
              <a:tr h="5914663">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100" dirty="0">
                          <a:solidFill>
                            <a:schemeClr val="tx1"/>
                          </a:solidFill>
                          <a:latin typeface="Courier" pitchFamily="2" charset="0"/>
                        </a:rPr>
                        <a:t># comment: activate packages for performing GIS in R</a:t>
                      </a:r>
                    </a:p>
                    <a:p>
                      <a:r>
                        <a:rPr lang="en-US" sz="1100" b="0" dirty="0">
                          <a:solidFill>
                            <a:schemeClr val="tx1"/>
                          </a:solidFill>
                          <a:latin typeface="Courier" pitchFamily="2" charset="0"/>
                        </a:rPr>
                        <a:t>library("sf")</a:t>
                      </a:r>
                    </a:p>
                    <a:p>
                      <a:r>
                        <a:rPr lang="en-US" sz="1100" b="0" dirty="0">
                          <a:solidFill>
                            <a:schemeClr val="tx1"/>
                          </a:solidFill>
                          <a:latin typeface="Courier" pitchFamily="2" charset="0"/>
                        </a:rPr>
                        <a:t>library("tmap")</a:t>
                      </a:r>
                    </a:p>
                    <a:p>
                      <a:pPr marL="0" marR="0" lvl="0" indent="0" algn="l" defTabSz="914377" rtl="0" eaLnBrk="1" fontAlgn="auto" latinLnBrk="0" hangingPunct="1">
                        <a:lnSpc>
                          <a:spcPct val="100000"/>
                        </a:lnSpc>
                        <a:spcBef>
                          <a:spcPts val="0"/>
                        </a:spcBef>
                        <a:spcAft>
                          <a:spcPts val="0"/>
                        </a:spcAft>
                        <a:buClrTx/>
                        <a:buSzTx/>
                        <a:buFontTx/>
                        <a:buNone/>
                        <a:tabLst/>
                        <a:defRPr/>
                      </a:pPr>
                      <a:endParaRPr lang="en-US" sz="1100" dirty="0">
                        <a:solidFill>
                          <a:schemeClr val="tx1"/>
                        </a:solidFill>
                        <a:latin typeface="Courier" pitchFamily="2" charset="0"/>
                      </a:endParaRPr>
                    </a:p>
                    <a:p>
                      <a:r>
                        <a:rPr lang="en-US" sz="1100" dirty="0">
                          <a:solidFill>
                            <a:schemeClr val="tx1"/>
                          </a:solidFill>
                          <a:latin typeface="Courier" pitchFamily="2" charset="0"/>
                        </a:rPr>
                        <a:t># comment: add neighbourhood shapefile w/mosquito infestation data using </a:t>
                      </a:r>
                      <a:r>
                        <a:rPr lang="en-US" sz="1100" dirty="0" err="1">
                          <a:solidFill>
                            <a:schemeClr val="tx1"/>
                          </a:solidFill>
                          <a:latin typeface="Courier" pitchFamily="2" charset="0"/>
                        </a:rPr>
                        <a:t>read_sf</a:t>
                      </a:r>
                      <a:r>
                        <a:rPr lang="en-US" sz="1100" dirty="0">
                          <a:solidFill>
                            <a:schemeClr val="tx1"/>
                          </a:solidFill>
                          <a:latin typeface="Courier" pitchFamily="2" charset="0"/>
                        </a:rPr>
                        <a:t>()</a:t>
                      </a:r>
                    </a:p>
                    <a:p>
                      <a:r>
                        <a:rPr lang="en-US" sz="1100" b="0" dirty="0" err="1">
                          <a:solidFill>
                            <a:schemeClr val="tx1"/>
                          </a:solidFill>
                          <a:latin typeface="Courier" pitchFamily="2" charset="0"/>
                        </a:rPr>
                        <a:t>recife.neighbourhoods</a:t>
                      </a:r>
                      <a:r>
                        <a:rPr lang="en-US" sz="1100" b="0" dirty="0">
                          <a:solidFill>
                            <a:schemeClr val="tx1"/>
                          </a:solidFill>
                          <a:latin typeface="Courier" pitchFamily="2" charset="0"/>
                        </a:rPr>
                        <a:t> &lt;- </a:t>
                      </a:r>
                      <a:r>
                        <a:rPr lang="en-US" sz="1100" b="0" dirty="0" err="1">
                          <a:solidFill>
                            <a:schemeClr val="tx1"/>
                          </a:solidFill>
                          <a:latin typeface="Courier" pitchFamily="2" charset="0"/>
                        </a:rPr>
                        <a:t>read_sf</a:t>
                      </a:r>
                      <a:r>
                        <a:rPr lang="en-US" sz="1100" b="0" dirty="0">
                          <a:solidFill>
                            <a:schemeClr val="tx1"/>
                          </a:solidFill>
                          <a:latin typeface="Courier" pitchFamily="2" charset="0"/>
                        </a:rPr>
                        <a:t>("Recife_neighb_epsg3857_fixed.shp")</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1100" b="0" dirty="0" err="1">
                          <a:solidFill>
                            <a:schemeClr val="tx1"/>
                          </a:solidFill>
                          <a:latin typeface="Courier" pitchFamily="2" charset="0"/>
                        </a:rPr>
                        <a:t>recife.healthzone</a:t>
                      </a:r>
                      <a:r>
                        <a:rPr lang="en-US" sz="1100" b="0" dirty="0">
                          <a:solidFill>
                            <a:schemeClr val="tx1"/>
                          </a:solidFill>
                          <a:latin typeface="Courier" pitchFamily="2" charset="0"/>
                        </a:rPr>
                        <a:t> &lt;- </a:t>
                      </a:r>
                      <a:r>
                        <a:rPr lang="en-US" sz="1100" b="0" dirty="0" err="1">
                          <a:solidFill>
                            <a:schemeClr val="tx1"/>
                          </a:solidFill>
                          <a:latin typeface="Courier" pitchFamily="2" charset="0"/>
                        </a:rPr>
                        <a:t>read_sf</a:t>
                      </a:r>
                      <a:r>
                        <a:rPr lang="en-US" sz="1100" b="0" dirty="0">
                          <a:solidFill>
                            <a:schemeClr val="tx1"/>
                          </a:solidFill>
                          <a:latin typeface="Courier" pitchFamily="2" charset="0"/>
                        </a:rPr>
                        <a:t>("Recife_regions_epsg3857_fixed.shp")</a:t>
                      </a:r>
                    </a:p>
                    <a:p>
                      <a:pPr lvl="0"/>
                      <a:endParaRPr lang="en-US" sz="1100" b="0" dirty="0">
                        <a:solidFill>
                          <a:schemeClr val="tx1"/>
                        </a:solidFill>
                        <a:latin typeface="Courier" pitchFamily="2" charset="0"/>
                      </a:endParaRPr>
                    </a:p>
                    <a:p>
                      <a:r>
                        <a:rPr lang="en-US" sz="1100" b="1" dirty="0">
                          <a:solidFill>
                            <a:schemeClr val="tx1"/>
                          </a:solidFill>
                          <a:latin typeface="Courier" pitchFamily="2" charset="0"/>
                        </a:rPr>
                        <a:t># </a:t>
                      </a:r>
                      <a:r>
                        <a:rPr lang="en-US" sz="1100" dirty="0">
                          <a:solidFill>
                            <a:schemeClr val="tx1"/>
                          </a:solidFill>
                          <a:latin typeface="Courier" pitchFamily="2" charset="0"/>
                        </a:rPr>
                        <a:t>comment: </a:t>
                      </a:r>
                      <a:r>
                        <a:rPr lang="en-US" sz="1100" b="1" dirty="0">
                          <a:solidFill>
                            <a:schemeClr val="tx1"/>
                          </a:solidFill>
                          <a:latin typeface="Courier" pitchFamily="2" charset="0"/>
                        </a:rPr>
                        <a:t>assigning labels for the risk estimate legends</a:t>
                      </a:r>
                    </a:p>
                    <a:p>
                      <a:pPr lvl="0"/>
                      <a:r>
                        <a:rPr lang="en-US" sz="1100" b="0" dirty="0" err="1">
                          <a:solidFill>
                            <a:schemeClr val="tx1"/>
                          </a:solidFill>
                          <a:latin typeface="Courier" pitchFamily="2" charset="0"/>
                        </a:rPr>
                        <a:t>RiskCategorylist</a:t>
                      </a:r>
                      <a:r>
                        <a:rPr lang="en-US" sz="1100" b="0" dirty="0">
                          <a:solidFill>
                            <a:schemeClr val="tx1"/>
                          </a:solidFill>
                          <a:latin typeface="Courier" pitchFamily="2" charset="0"/>
                        </a:rPr>
                        <a:t> &lt;- c(”\u2264 0.10", "0.11 to 0.25", "0.26 to 0.50", "0.51 to 0.75", "0.76 to 0.99","&gt;1.00 to 1.09", "1.10 to 1.24", "1.25 to 1.49", "1.50 to 1.74", "1.75 to 1.99", "2.00 to 2.99", ”\u2265 3.00")</a:t>
                      </a:r>
                    </a:p>
                    <a:p>
                      <a:pPr lvl="5"/>
                      <a:endParaRPr lang="en-US" sz="1100" b="0" dirty="0">
                        <a:solidFill>
                          <a:schemeClr val="tx1"/>
                        </a:solidFill>
                        <a:latin typeface="Courier" pitchFamily="2"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lang="en-US" sz="1100" b="1" dirty="0">
                          <a:solidFill>
                            <a:schemeClr val="tx1"/>
                          </a:solidFill>
                          <a:latin typeface="Courier" pitchFamily="2" charset="0"/>
                        </a:rPr>
                        <a:t># </a:t>
                      </a:r>
                      <a:r>
                        <a:rPr lang="en-US" sz="1100" dirty="0">
                          <a:solidFill>
                            <a:schemeClr val="tx1"/>
                          </a:solidFill>
                          <a:latin typeface="Courier" pitchFamily="2" charset="0"/>
                        </a:rPr>
                        <a:t>comment: </a:t>
                      </a:r>
                      <a:r>
                        <a:rPr lang="en-US" sz="1100" b="1" dirty="0">
                          <a:solidFill>
                            <a:schemeClr val="tx1"/>
                          </a:solidFill>
                          <a:latin typeface="Courier" pitchFamily="2" charset="0"/>
                        </a:rPr>
                        <a:t>generating the divergent color scheme from Blues to Red spectrum</a:t>
                      </a:r>
                    </a:p>
                    <a:p>
                      <a:pPr marL="0" marR="0" lvl="0" indent="0" algn="l" defTabSz="914377" rtl="0" eaLnBrk="1" fontAlgn="auto" latinLnBrk="0" hangingPunct="1">
                        <a:lnSpc>
                          <a:spcPct val="100000"/>
                        </a:lnSpc>
                        <a:spcBef>
                          <a:spcPts val="0"/>
                        </a:spcBef>
                        <a:spcAft>
                          <a:spcPts val="0"/>
                        </a:spcAft>
                        <a:buClrTx/>
                        <a:buSzTx/>
                        <a:buFontTx/>
                        <a:buNone/>
                        <a:tabLst/>
                        <a:defRPr/>
                      </a:pPr>
                      <a:r>
                        <a:rPr lang="en-US" sz="1100" b="0" dirty="0" err="1">
                          <a:solidFill>
                            <a:schemeClr val="tx1"/>
                          </a:solidFill>
                          <a:latin typeface="Courier" pitchFamily="2" charset="0"/>
                        </a:rPr>
                        <a:t>RRPalette</a:t>
                      </a:r>
                      <a:r>
                        <a:rPr lang="en-US" sz="1100" b="0" dirty="0">
                          <a:solidFill>
                            <a:schemeClr val="tx1"/>
                          </a:solidFill>
                          <a:latin typeface="Courier" pitchFamily="2" charset="0"/>
                        </a:rPr>
                        <a:t> &lt;- c("#33a6fe", "#65bafe", "#98cffe", "#cbe6fe", "#</a:t>
                      </a:r>
                      <a:r>
                        <a:rPr lang="en-US" sz="1100" b="0" dirty="0" err="1">
                          <a:solidFill>
                            <a:schemeClr val="tx1"/>
                          </a:solidFill>
                          <a:latin typeface="Courier" pitchFamily="2" charset="0"/>
                        </a:rPr>
                        <a:t>dfeffe</a:t>
                      </a:r>
                      <a:r>
                        <a:rPr lang="en-US" sz="1100" b="0" dirty="0">
                          <a:solidFill>
                            <a:schemeClr val="tx1"/>
                          </a:solidFill>
                          <a:latin typeface="Courier" pitchFamily="2" charset="0"/>
                        </a:rPr>
                        <a:t>", "#fef9f9", "#fed5d5", "#feb1b1", "#fe8e8e", "#fe6a6a", "#fe4646", "#fe2424", "#fe0000")</a:t>
                      </a:r>
                    </a:p>
                    <a:p>
                      <a:pPr lvl="0"/>
                      <a:endParaRPr lang="en-US" sz="1100" b="0" dirty="0">
                        <a:solidFill>
                          <a:schemeClr val="tx1"/>
                        </a:solidFill>
                        <a:latin typeface="Courier" pitchFamily="2" charset="0"/>
                      </a:endParaRPr>
                    </a:p>
                    <a:p>
                      <a:pPr lvl="0"/>
                      <a:r>
                        <a:rPr lang="en-US" sz="1100" b="1" dirty="0">
                          <a:solidFill>
                            <a:schemeClr val="tx1"/>
                          </a:solidFill>
                          <a:latin typeface="Courier" pitchFamily="2" charset="0"/>
                        </a:rPr>
                        <a:t># </a:t>
                      </a:r>
                      <a:r>
                        <a:rPr lang="en-US" sz="1100" dirty="0">
                          <a:solidFill>
                            <a:schemeClr val="tx1"/>
                          </a:solidFill>
                          <a:latin typeface="Courier" pitchFamily="2" charset="0"/>
                        </a:rPr>
                        <a:t>comment: </a:t>
                      </a:r>
                      <a:r>
                        <a:rPr lang="en-US" sz="1100" b="1" dirty="0">
                          <a:solidFill>
                            <a:schemeClr val="tx1"/>
                          </a:solidFill>
                          <a:latin typeface="Courier" pitchFamily="2" charset="0"/>
                        </a:rPr>
                        <a:t>map of risk of infestation</a:t>
                      </a:r>
                    </a:p>
                    <a:p>
                      <a:pPr lvl="0"/>
                      <a:r>
                        <a:rPr lang="en-US" sz="1100" b="0" dirty="0" err="1">
                          <a:solidFill>
                            <a:schemeClr val="tx1"/>
                          </a:solidFill>
                          <a:latin typeface="Courier" pitchFamily="2" charset="0"/>
                        </a:rPr>
                        <a:t>tm_shape</a:t>
                      </a:r>
                      <a:r>
                        <a:rPr lang="en-US" sz="1100" b="0" dirty="0">
                          <a:solidFill>
                            <a:schemeClr val="tx1"/>
                          </a:solidFill>
                          <a:latin typeface="Courier" pitchFamily="2" charset="0"/>
                        </a:rPr>
                        <a:t>(</a:t>
                      </a:r>
                      <a:r>
                        <a:rPr lang="en-US" sz="1100" b="0" dirty="0" err="1">
                          <a:solidFill>
                            <a:schemeClr val="tx1"/>
                          </a:solidFill>
                          <a:latin typeface="Courier" pitchFamily="2" charset="0"/>
                        </a:rPr>
                        <a:t>recife.neighbourhoods</a:t>
                      </a:r>
                      <a:r>
                        <a:rPr lang="en-US" sz="1100" b="0" dirty="0">
                          <a:solidFill>
                            <a:schemeClr val="tx1"/>
                          </a:solidFill>
                          <a:latin typeface="Courier" pitchFamily="2" charset="0"/>
                        </a:rPr>
                        <a:t>) +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tm_fill</a:t>
                      </a:r>
                      <a:r>
                        <a:rPr lang="en-US" sz="1100" b="0" dirty="0">
                          <a:solidFill>
                            <a:schemeClr val="tx1"/>
                          </a:solidFill>
                          <a:latin typeface="Courier" pitchFamily="2" charset="0"/>
                        </a:rPr>
                        <a:t>("</a:t>
                      </a:r>
                      <a:r>
                        <a:rPr lang="en-US" sz="1100" b="0" dirty="0" err="1">
                          <a:solidFill>
                            <a:schemeClr val="tx1"/>
                          </a:solidFill>
                          <a:latin typeface="Courier" pitchFamily="2" charset="0"/>
                        </a:rPr>
                        <a:t>RelativeRiskCat</a:t>
                      </a:r>
                      <a:r>
                        <a:rPr lang="en-US" sz="1100" b="0" dirty="0">
                          <a:solidFill>
                            <a:schemeClr val="tx1"/>
                          </a:solidFill>
                          <a:latin typeface="Courier" pitchFamily="2" charset="0"/>
                        </a:rPr>
                        <a:t>", </a:t>
                      </a:r>
                    </a:p>
                    <a:p>
                      <a:pPr lvl="0"/>
                      <a:r>
                        <a:rPr lang="en-US" sz="1100" b="0" dirty="0">
                          <a:solidFill>
                            <a:schemeClr val="tx1"/>
                          </a:solidFill>
                          <a:latin typeface="Courier" pitchFamily="2" charset="0"/>
                        </a:rPr>
                        <a:t>          style = "cat", </a:t>
                      </a:r>
                    </a:p>
                    <a:p>
                      <a:pPr lvl="0"/>
                      <a:r>
                        <a:rPr lang="en-US" sz="1100" b="0" dirty="0">
                          <a:solidFill>
                            <a:schemeClr val="tx1"/>
                          </a:solidFill>
                          <a:latin typeface="Courier" pitchFamily="2" charset="0"/>
                        </a:rPr>
                        <a:t>          title = "Infestation Risk", </a:t>
                      </a:r>
                    </a:p>
                    <a:p>
                      <a:pPr lvl="0"/>
                      <a:r>
                        <a:rPr lang="en-US" sz="1100" b="0" dirty="0">
                          <a:solidFill>
                            <a:schemeClr val="tx1"/>
                          </a:solidFill>
                          <a:latin typeface="Courier" pitchFamily="2" charset="0"/>
                        </a:rPr>
                        <a:t>          palette = </a:t>
                      </a:r>
                      <a:r>
                        <a:rPr lang="en-US" sz="1100" b="0" dirty="0" err="1">
                          <a:solidFill>
                            <a:schemeClr val="tx1"/>
                          </a:solidFill>
                          <a:latin typeface="Courier" pitchFamily="2" charset="0"/>
                        </a:rPr>
                        <a:t>RRPalette</a:t>
                      </a:r>
                      <a:r>
                        <a:rPr lang="en-US" sz="1100" b="0" dirty="0">
                          <a:solidFill>
                            <a:schemeClr val="tx1"/>
                          </a:solidFill>
                          <a:latin typeface="Courier" pitchFamily="2" charset="0"/>
                        </a:rPr>
                        <a:t>, </a:t>
                      </a:r>
                    </a:p>
                    <a:p>
                      <a:pPr lvl="0"/>
                      <a:r>
                        <a:rPr lang="en-US" sz="1100" b="0" dirty="0">
                          <a:solidFill>
                            <a:schemeClr val="tx1"/>
                          </a:solidFill>
                          <a:latin typeface="Courier" pitchFamily="2" charset="0"/>
                        </a:rPr>
                        <a:t>          labels = </a:t>
                      </a:r>
                      <a:r>
                        <a:rPr lang="en-US" sz="1100" b="0" dirty="0" err="1">
                          <a:solidFill>
                            <a:schemeClr val="tx1"/>
                          </a:solidFill>
                          <a:latin typeface="Courier" pitchFamily="2" charset="0"/>
                        </a:rPr>
                        <a:t>RiskCategorylist</a:t>
                      </a:r>
                      <a:r>
                        <a:rPr lang="en-US" sz="1100" b="0" dirty="0">
                          <a:solidFill>
                            <a:schemeClr val="tx1"/>
                          </a:solidFill>
                          <a:latin typeface="Courier" pitchFamily="2" charset="0"/>
                        </a:rPr>
                        <a:t>) +</a:t>
                      </a:r>
                    </a:p>
                    <a:p>
                      <a:pPr lvl="0"/>
                      <a:r>
                        <a:rPr lang="en-US" sz="1100" b="0" dirty="0" err="1">
                          <a:solidFill>
                            <a:schemeClr val="tx1"/>
                          </a:solidFill>
                          <a:latin typeface="Courier" pitchFamily="2" charset="0"/>
                        </a:rPr>
                        <a:t>tm_shape</a:t>
                      </a:r>
                      <a:r>
                        <a:rPr lang="en-US" sz="1100" b="0" dirty="0">
                          <a:solidFill>
                            <a:schemeClr val="tx1"/>
                          </a:solidFill>
                          <a:latin typeface="Courier" pitchFamily="2" charset="0"/>
                        </a:rPr>
                        <a:t>(</a:t>
                      </a:r>
                      <a:r>
                        <a:rPr lang="en-US" sz="1100" b="0" dirty="0" err="1">
                          <a:solidFill>
                            <a:schemeClr val="tx1"/>
                          </a:solidFill>
                          <a:latin typeface="Courier" pitchFamily="2" charset="0"/>
                        </a:rPr>
                        <a:t>recife.healthzone</a:t>
                      </a:r>
                      <a:r>
                        <a:rPr lang="en-US" sz="1100" b="0" dirty="0">
                          <a:solidFill>
                            <a:schemeClr val="tx1"/>
                          </a:solidFill>
                          <a:latin typeface="Courier" pitchFamily="2" charset="0"/>
                        </a:rPr>
                        <a:t>) +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tm_polygons</a:t>
                      </a:r>
                      <a:r>
                        <a:rPr lang="en-US" sz="1100" b="0" dirty="0">
                          <a:solidFill>
                            <a:schemeClr val="tx1"/>
                          </a:solidFill>
                          <a:latin typeface="Courier" pitchFamily="2" charset="0"/>
                        </a:rPr>
                        <a:t>(alpha = 0, </a:t>
                      </a:r>
                      <a:r>
                        <a:rPr lang="en-US" sz="1100" b="0" dirty="0" err="1">
                          <a:solidFill>
                            <a:schemeClr val="tx1"/>
                          </a:solidFill>
                          <a:latin typeface="Courier" pitchFamily="2" charset="0"/>
                        </a:rPr>
                        <a:t>border.alpha</a:t>
                      </a:r>
                      <a:r>
                        <a:rPr lang="en-US" sz="1100" b="0" dirty="0">
                          <a:solidFill>
                            <a:schemeClr val="tx1"/>
                          </a:solidFill>
                          <a:latin typeface="Courier" pitchFamily="2" charset="0"/>
                        </a:rPr>
                        <a:t> = 0.90)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tm_layout</a:t>
                      </a:r>
                      <a:r>
                        <a:rPr lang="en-US" sz="1100" b="0" dirty="0">
                          <a:solidFill>
                            <a:schemeClr val="tx1"/>
                          </a:solidFill>
                          <a:latin typeface="Courier" pitchFamily="2" charset="0"/>
                        </a:rPr>
                        <a:t>(frame = TRUE,</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main.title</a:t>
                      </a:r>
                      <a:r>
                        <a:rPr lang="en-US" sz="1100" b="0" dirty="0">
                          <a:solidFill>
                            <a:schemeClr val="tx1"/>
                          </a:solidFill>
                          <a:latin typeface="Courier" pitchFamily="2" charset="0"/>
                        </a:rPr>
                        <a:t> = "Mosquito Infestation in </a:t>
                      </a:r>
                      <a:r>
                        <a:rPr lang="en-US" sz="1100" b="0" dirty="0" err="1">
                          <a:solidFill>
                            <a:schemeClr val="tx1"/>
                          </a:solidFill>
                          <a:latin typeface="Courier" pitchFamily="2" charset="0"/>
                        </a:rPr>
                        <a:t>Neighbourhoods</a:t>
                      </a:r>
                      <a:r>
                        <a:rPr lang="en-US" sz="1100" b="0" dirty="0">
                          <a:solidFill>
                            <a:schemeClr val="tx1"/>
                          </a:solidFill>
                          <a:latin typeface="Courier" pitchFamily="2" charset="0"/>
                        </a:rPr>
                        <a:t> (Brazil)",</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main.title.size</a:t>
                      </a:r>
                      <a:r>
                        <a:rPr lang="en-US" sz="1100" b="0" dirty="0">
                          <a:solidFill>
                            <a:schemeClr val="tx1"/>
                          </a:solidFill>
                          <a:latin typeface="Courier" pitchFamily="2" charset="0"/>
                        </a:rPr>
                        <a:t> = 0.8,</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main.title.position</a:t>
                      </a:r>
                      <a:r>
                        <a:rPr lang="en-US" sz="1100" b="0" dirty="0">
                          <a:solidFill>
                            <a:schemeClr val="tx1"/>
                          </a:solidFill>
                          <a:latin typeface="Courier" pitchFamily="2" charset="0"/>
                        </a:rPr>
                        <a:t> = 0.02,</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main.title.fontface</a:t>
                      </a:r>
                      <a:r>
                        <a:rPr lang="en-US" sz="1100" b="0" dirty="0">
                          <a:solidFill>
                            <a:schemeClr val="tx1"/>
                          </a:solidFill>
                          <a:latin typeface="Courier" pitchFamily="2" charset="0"/>
                        </a:rPr>
                        <a:t> = 2,</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legend.outside</a:t>
                      </a:r>
                      <a:r>
                        <a:rPr lang="en-US" sz="1100" b="0" dirty="0">
                          <a:solidFill>
                            <a:schemeClr val="tx1"/>
                          </a:solidFill>
                          <a:latin typeface="Courier" pitchFamily="2" charset="0"/>
                        </a:rPr>
                        <a:t> = TRUE,</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legend.outside.position</a:t>
                      </a:r>
                      <a:r>
                        <a:rPr lang="en-US" sz="1100" b="0" dirty="0">
                          <a:solidFill>
                            <a:schemeClr val="tx1"/>
                          </a:solidFill>
                          <a:latin typeface="Courier" pitchFamily="2" charset="0"/>
                        </a:rPr>
                        <a:t> = "right",</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legend.title.size</a:t>
                      </a:r>
                      <a:r>
                        <a:rPr lang="en-US" sz="1100" b="0" dirty="0">
                          <a:solidFill>
                            <a:schemeClr val="tx1"/>
                          </a:solidFill>
                          <a:latin typeface="Courier" pitchFamily="2" charset="0"/>
                        </a:rPr>
                        <a:t> = 0.8,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legend.text.size</a:t>
                      </a:r>
                      <a:r>
                        <a:rPr lang="en-US" sz="1100" b="0" dirty="0">
                          <a:solidFill>
                            <a:schemeClr val="tx1"/>
                          </a:solidFill>
                          <a:latin typeface="Courier" pitchFamily="2" charset="0"/>
                        </a:rPr>
                        <a:t> = 0.7)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tm_scale_bar</a:t>
                      </a:r>
                      <a:r>
                        <a:rPr lang="en-US" sz="1100" b="0" dirty="0">
                          <a:solidFill>
                            <a:schemeClr val="tx1"/>
                          </a:solidFill>
                          <a:latin typeface="Courier" pitchFamily="2" charset="0"/>
                        </a:rPr>
                        <a:t>(position = c("left", "bottom")) +</a:t>
                      </a:r>
                    </a:p>
                    <a:p>
                      <a:pPr lvl="0"/>
                      <a:r>
                        <a:rPr lang="en-US" sz="1100" b="0" dirty="0">
                          <a:solidFill>
                            <a:schemeClr val="tx1"/>
                          </a:solidFill>
                          <a:latin typeface="Courier" pitchFamily="2" charset="0"/>
                        </a:rPr>
                        <a:t>  </a:t>
                      </a:r>
                      <a:r>
                        <a:rPr lang="en-US" sz="1100" b="0" dirty="0" err="1">
                          <a:solidFill>
                            <a:schemeClr val="tx1"/>
                          </a:solidFill>
                          <a:latin typeface="Courier" pitchFamily="2" charset="0"/>
                        </a:rPr>
                        <a:t>tm_compass</a:t>
                      </a:r>
                      <a:r>
                        <a:rPr lang="en-US" sz="1100" b="0" dirty="0">
                          <a:solidFill>
                            <a:schemeClr val="tx1"/>
                          </a:solidFill>
                          <a:latin typeface="Courier" pitchFamily="2" charset="0"/>
                        </a:rPr>
                        <a:t>(type = "radar", </a:t>
                      </a:r>
                      <a:r>
                        <a:rPr lang="en-US" sz="1100" b="0" dirty="0" err="1">
                          <a:solidFill>
                            <a:schemeClr val="tx1"/>
                          </a:solidFill>
                          <a:latin typeface="Courier" pitchFamily="2" charset="0"/>
                        </a:rPr>
                        <a:t>show.labels</a:t>
                      </a:r>
                      <a:r>
                        <a:rPr lang="en-US" sz="1100" b="0" dirty="0">
                          <a:solidFill>
                            <a:schemeClr val="tx1"/>
                          </a:solidFill>
                          <a:latin typeface="Courier" pitchFamily="2" charset="0"/>
                        </a:rPr>
                        <a:t> = 2, position = c("right", "top"))</a:t>
                      </a:r>
                    </a:p>
                  </a:txBody>
                  <a:tcPr>
                    <a:solidFill>
                      <a:schemeClr val="bg1">
                        <a:lumMod val="95000"/>
                      </a:schemeClr>
                    </a:solidFill>
                  </a:tcPr>
                </a:tc>
                <a:extLst>
                  <a:ext uri="{0D108BD9-81ED-4DB2-BD59-A6C34878D82A}">
                    <a16:rowId xmlns:a16="http://schemas.microsoft.com/office/drawing/2014/main" val="2412366968"/>
                  </a:ext>
                </a:extLst>
              </a:tr>
            </a:tbl>
          </a:graphicData>
        </a:graphic>
      </p:graphicFrame>
      <p:sp>
        <p:nvSpPr>
          <p:cNvPr id="5" name="Slide Number Placeholder 3">
            <a:extLst>
              <a:ext uri="{FF2B5EF4-FFF2-40B4-BE49-F238E27FC236}">
                <a16:creationId xmlns:a16="http://schemas.microsoft.com/office/drawing/2014/main" id="{A12D301D-244B-5A07-8C32-070502180018}"/>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33</a:t>
            </a:fld>
            <a:endParaRPr lang="en-US" dirty="0">
              <a:solidFill>
                <a:srgbClr val="000000"/>
              </a:solidFill>
              <a:cs typeface="ＭＳ Ｐゴシック" charset="0"/>
            </a:endParaRPr>
          </a:p>
        </p:txBody>
      </p:sp>
      <p:sp>
        <p:nvSpPr>
          <p:cNvPr id="6" name="Content Placeholder 2">
            <a:extLst>
              <a:ext uri="{FF2B5EF4-FFF2-40B4-BE49-F238E27FC236}">
                <a16:creationId xmlns:a16="http://schemas.microsoft.com/office/drawing/2014/main" id="{8C29206A-C846-C60C-5277-1F2A2E85DDD1}"/>
              </a:ext>
            </a:extLst>
          </p:cNvPr>
          <p:cNvSpPr txBox="1">
            <a:spLocks/>
          </p:cNvSpPr>
          <p:nvPr/>
        </p:nvSpPr>
        <p:spPr>
          <a:xfrm>
            <a:off x="196770" y="59416"/>
            <a:ext cx="11367615" cy="561427"/>
          </a:xfrm>
          <a:prstGeom prst="rect">
            <a:avLst/>
          </a:prstGeom>
          <a:ln>
            <a:noFill/>
          </a:ln>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latin typeface="Helvetica" pitchFamily="2" charset="0"/>
                <a:ea typeface="Helvetica Neue Condensed" panose="02000503000000020004" pitchFamily="2" charset="0"/>
                <a:cs typeface="Helvetica Neue Condensed" panose="02000503000000020004" pitchFamily="2" charset="0"/>
              </a:rPr>
              <a:t>Example of a basic code structure in RStudio</a:t>
            </a:r>
          </a:p>
          <a:p>
            <a:pPr marL="457200" indent="-457200">
              <a:buFont typeface="Arial" panose="020B0604020202020204" pitchFamily="34" charset="0"/>
              <a:buAutoNum type="arabicPeriod"/>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Font typeface="Arial" panose="020B0604020202020204" pitchFamily="34" charse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a:p>
            <a:pPr marL="0" indent="0">
              <a:buFont typeface="Arial" panose="020B0604020202020204" pitchFamily="34" charset="0"/>
              <a:buNone/>
            </a:pPr>
            <a:endParaRPr lang="en-US" b="1" dirty="0">
              <a:latin typeface="Helvetica" pitchFamily="2" charset="0"/>
              <a:ea typeface="Helvetica Neue Condensed" panose="02000503000000020004" pitchFamily="2" charset="0"/>
              <a:cs typeface="Helvetica Neue Condensed" panose="02000503000000020004" pitchFamily="2" charset="0"/>
            </a:endParaRPr>
          </a:p>
        </p:txBody>
      </p:sp>
    </p:spTree>
    <p:extLst>
      <p:ext uri="{BB962C8B-B14F-4D97-AF65-F5344CB8AC3E}">
        <p14:creationId xmlns:p14="http://schemas.microsoft.com/office/powerpoint/2010/main" val="18522262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386776" y="209965"/>
            <a:ext cx="11418447" cy="5724067"/>
          </a:xfrm>
        </p:spPr>
        <p:txBody>
          <a:bodyPr>
            <a:noAutofit/>
          </a:bodyPr>
          <a:lstStyle/>
          <a:p>
            <a:pPr marL="0" indent="0" algn="ctr">
              <a:buNone/>
            </a:pPr>
            <a:r>
              <a:rPr lang="en-US" sz="2400" b="1" dirty="0">
                <a:latin typeface="Helvetica" pitchFamily="2" charset="0"/>
                <a:ea typeface="Helvetica Neue Condensed" panose="02000503000000020004" pitchFamily="2" charset="0"/>
                <a:cs typeface="Helvetica Neue Condensed" panose="02000503000000020004" pitchFamily="2" charset="0"/>
              </a:rPr>
              <a:t>Summary</a:t>
            </a:r>
          </a:p>
          <a:p>
            <a:pPr marL="0" indent="0">
              <a:spcBef>
                <a:spcPts val="500"/>
              </a:spcBef>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marL="0" indent="0">
              <a:spcBef>
                <a:spcPts val="500"/>
              </a:spcBef>
              <a:buNone/>
            </a:pPr>
            <a:r>
              <a:rPr lang="en-US" sz="2000" b="1" dirty="0">
                <a:latin typeface="Helvetica" pitchFamily="2" charset="0"/>
                <a:ea typeface="Helvetica Neue Condensed" panose="02000503000000020004" pitchFamily="2" charset="0"/>
                <a:cs typeface="Helvetica Neue Condensed" panose="02000503000000020004" pitchFamily="2" charset="0"/>
              </a:rPr>
              <a:t>The take home message is:</a:t>
            </a:r>
          </a:p>
          <a:p>
            <a:pPr marL="0" indent="0">
              <a:spcBef>
                <a:spcPts val="500"/>
              </a:spcBef>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Spatial statistics is grounded on spatial dependence, drawn from </a:t>
            </a:r>
            <a:r>
              <a:rPr lang="en-US" sz="2000" b="1" dirty="0">
                <a:latin typeface="Helvetica" pitchFamily="2" charset="0"/>
                <a:ea typeface="Helvetica Neue Condensed" panose="02000503000000020004" pitchFamily="2" charset="0"/>
                <a:cs typeface="Helvetica Neue Condensed" panose="02000503000000020004" pitchFamily="2" charset="0"/>
              </a:rPr>
              <a:t>Tobler’s</a:t>
            </a:r>
            <a:r>
              <a:rPr lang="en-US" sz="2000" dirty="0">
                <a:latin typeface="Helvetica" pitchFamily="2" charset="0"/>
                <a:ea typeface="HELVETICA NEUE CONDENSED" panose="02000503000000020004" pitchFamily="2" charset="0"/>
                <a:cs typeface="HELVETICA NEUE CONDENSED" panose="02000503000000020004" pitchFamily="2" charset="0"/>
              </a:rPr>
              <a:t> </a:t>
            </a:r>
            <a:r>
              <a:rPr lang="en-US" sz="2000" b="1" dirty="0">
                <a:latin typeface="Helvetica" pitchFamily="2" charset="0"/>
                <a:ea typeface="Helvetica Neue Condensed" panose="02000503000000020004" pitchFamily="2" charset="0"/>
                <a:cs typeface="Helvetica Neue Condensed" panose="02000503000000020004" pitchFamily="2" charset="0"/>
              </a:rPr>
              <a:t>1</a:t>
            </a:r>
            <a:r>
              <a:rPr lang="en-US" sz="2000" b="1" baseline="30000" dirty="0">
                <a:latin typeface="Helvetica" pitchFamily="2" charset="0"/>
                <a:ea typeface="Helvetica Neue Condensed" panose="02000503000000020004" pitchFamily="2" charset="0"/>
                <a:cs typeface="Helvetica Neue Condensed" panose="02000503000000020004" pitchFamily="2" charset="0"/>
              </a:rPr>
              <a:t>st</a:t>
            </a:r>
            <a:r>
              <a:rPr lang="en-US" sz="2000" b="1" dirty="0">
                <a:latin typeface="Helvetica" pitchFamily="2" charset="0"/>
                <a:ea typeface="Helvetica Neue Condensed" panose="02000503000000020004" pitchFamily="2" charset="0"/>
                <a:cs typeface="Helvetica Neue Condensed" panose="02000503000000020004" pitchFamily="2" charset="0"/>
              </a:rPr>
              <a:t> Law of Geography</a:t>
            </a:r>
          </a:p>
          <a:p>
            <a:pPr lvl="1">
              <a:buFont typeface="Wingdings" pitchFamily="2" charset="2"/>
              <a:buChar char="§"/>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Fundamental concepts for explaining spatial dependence – are three key words: </a:t>
            </a:r>
            <a:r>
              <a:rPr lang="en-US" sz="2000" b="1" dirty="0">
                <a:latin typeface="Helvetica" pitchFamily="2" charset="0"/>
                <a:ea typeface="Helvetica Neue Condensed" panose="02000503000000020004" pitchFamily="2" charset="0"/>
                <a:cs typeface="Helvetica Neue Condensed" panose="02000503000000020004" pitchFamily="2" charset="0"/>
              </a:rPr>
              <a:t>Spatial autocorrelations </a:t>
            </a:r>
            <a:r>
              <a:rPr lang="en-US" sz="2000" dirty="0">
                <a:latin typeface="Helvetica" pitchFamily="2" charset="0"/>
                <a:ea typeface="HELVETICA NEUE CONDENSED" panose="02000503000000020004" pitchFamily="2" charset="0"/>
                <a:cs typeface="HELVETICA NEUE CONDENSED" panose="02000503000000020004" pitchFamily="2" charset="0"/>
              </a:rPr>
              <a:t>&amp;</a:t>
            </a:r>
            <a:r>
              <a:rPr lang="en-US" sz="2000" b="1" dirty="0">
                <a:latin typeface="Helvetica" pitchFamily="2" charset="0"/>
                <a:ea typeface="Helvetica Neue Condensed" panose="02000503000000020004" pitchFamily="2" charset="0"/>
                <a:cs typeface="Helvetica Neue Condensed" panose="02000503000000020004" pitchFamily="2" charset="0"/>
              </a:rPr>
              <a:t> Distance decay</a:t>
            </a:r>
            <a:r>
              <a:rPr lang="en-US" sz="2000" dirty="0">
                <a:latin typeface="Helvetica" pitchFamily="2" charset="0"/>
                <a:ea typeface="HELVETICA NEUE CONDENSED" panose="02000503000000020004" pitchFamily="2" charset="0"/>
                <a:cs typeface="HELVETICA NEUE CONDENSED" panose="02000503000000020004" pitchFamily="2" charset="0"/>
              </a:rPr>
              <a:t> effect, and spatial spillovers.</a:t>
            </a:r>
          </a:p>
          <a:p>
            <a:pPr lvl="1">
              <a:buFont typeface="Wingdings" pitchFamily="2" charset="2"/>
              <a:buChar char="§"/>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Spatial data and data structure – three types: areal/regional data, point patterns and geostatistical</a:t>
            </a:r>
          </a:p>
          <a:p>
            <a:pPr lvl="1">
              <a:buFont typeface="Wingdings" pitchFamily="2" charset="2"/>
              <a:buChar char="§"/>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Two important people to commit to memory: Dr Waldo Tobler (1</a:t>
            </a:r>
            <a:r>
              <a:rPr lang="en-US" sz="2000" baseline="30000" dirty="0">
                <a:latin typeface="Helvetica" pitchFamily="2" charset="0"/>
                <a:ea typeface="HELVETICA NEUE CONDENSED" panose="02000503000000020004" pitchFamily="2" charset="0"/>
                <a:cs typeface="HELVETICA NEUE CONDENSED" panose="02000503000000020004" pitchFamily="2" charset="0"/>
              </a:rPr>
              <a:t>st</a:t>
            </a:r>
            <a:r>
              <a:rPr lang="en-US" sz="2000" dirty="0">
                <a:latin typeface="Helvetica" pitchFamily="2" charset="0"/>
                <a:ea typeface="HELVETICA NEUE CONDENSED" panose="02000503000000020004" pitchFamily="2" charset="0"/>
                <a:cs typeface="HELVETICA NEUE CONDENSED" panose="02000503000000020004" pitchFamily="2" charset="0"/>
              </a:rPr>
              <a:t> Law of Geography) and Dr Roger Tomlinson (Father of GIS)</a:t>
            </a:r>
          </a:p>
          <a:p>
            <a:pPr lvl="1">
              <a:buFont typeface="Wingdings" pitchFamily="2" charset="2"/>
              <a:buChar char="§"/>
            </a:pPr>
            <a:endParaRPr lang="en-US" sz="2000" dirty="0">
              <a:latin typeface="Helvetica" pitchFamily="2" charset="0"/>
              <a:ea typeface="HELVETICA NEUE CONDENSED" panose="02000503000000020004" pitchFamily="2" charset="0"/>
              <a:cs typeface="HELVETICA NEUE CONDENSED" panose="02000503000000020004" pitchFamily="2" charset="0"/>
            </a:endParaRPr>
          </a:p>
          <a:p>
            <a:pPr lvl="1">
              <a:buFont typeface="Wingdings" pitchFamily="2" charset="2"/>
              <a:buChar char="§"/>
            </a:pPr>
            <a:r>
              <a:rPr lang="en-US" sz="2000" dirty="0">
                <a:latin typeface="Helvetica" pitchFamily="2" charset="0"/>
                <a:ea typeface="Helvetica Neue Condensed" panose="02000503000000020004" pitchFamily="2" charset="0"/>
                <a:cs typeface="Helvetica Neue Condensed" panose="02000503000000020004" pitchFamily="2" charset="0"/>
              </a:rPr>
              <a:t>Best GIS packages are usual the ones that are FREE (i.e., R/RStudio for its packages that enable GIS functionality, and QGIS) </a:t>
            </a:r>
          </a:p>
          <a:p>
            <a:pPr marL="0" indent="0">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p:txBody>
      </p:sp>
      <p:sp>
        <p:nvSpPr>
          <p:cNvPr id="2" name="Slide Number Placeholder 3">
            <a:extLst>
              <a:ext uri="{FF2B5EF4-FFF2-40B4-BE49-F238E27FC236}">
                <a16:creationId xmlns:a16="http://schemas.microsoft.com/office/drawing/2014/main" id="{4F00FE2C-028B-71DF-13EB-6CF74726B312}"/>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34</a:t>
            </a:fld>
            <a:endParaRPr lang="en-US" dirty="0">
              <a:solidFill>
                <a:srgbClr val="000000"/>
              </a:solidFill>
              <a:cs typeface="ＭＳ Ｐゴシック" charset="0"/>
            </a:endParaRPr>
          </a:p>
        </p:txBody>
      </p:sp>
    </p:spTree>
    <p:extLst>
      <p:ext uri="{BB962C8B-B14F-4D97-AF65-F5344CB8AC3E}">
        <p14:creationId xmlns:p14="http://schemas.microsoft.com/office/powerpoint/2010/main" val="371650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3">
            <a:extLst>
              <a:ext uri="{FF2B5EF4-FFF2-40B4-BE49-F238E27FC236}">
                <a16:creationId xmlns:a16="http://schemas.microsoft.com/office/drawing/2014/main" id="{259D3EFE-E59E-F740-9B3B-B0E5CE9FB6E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35</a:t>
            </a:fld>
            <a:endParaRPr lang="en-US" dirty="0">
              <a:solidFill>
                <a:srgbClr val="000000"/>
              </a:solidFill>
              <a:cs typeface="ＭＳ Ｐゴシック" charset="0"/>
            </a:endParaRPr>
          </a:p>
        </p:txBody>
      </p:sp>
      <p:pic>
        <p:nvPicPr>
          <p:cNvPr id="3" name="Picture 2">
            <a:extLst>
              <a:ext uri="{FF2B5EF4-FFF2-40B4-BE49-F238E27FC236}">
                <a16:creationId xmlns:a16="http://schemas.microsoft.com/office/drawing/2014/main" id="{FB1AC352-3E63-7044-BCAD-F9B28E48E9A7}"/>
              </a:ext>
            </a:extLst>
          </p:cNvPr>
          <p:cNvPicPr>
            <a:picLocks noChangeAspect="1"/>
          </p:cNvPicPr>
          <p:nvPr/>
        </p:nvPicPr>
        <p:blipFill rotWithShape="1">
          <a:blip r:embed="rId2"/>
          <a:srcRect l="77845"/>
          <a:stretch/>
        </p:blipFill>
        <p:spPr>
          <a:xfrm>
            <a:off x="4340771" y="3877528"/>
            <a:ext cx="2957236" cy="1062034"/>
          </a:xfrm>
          <a:prstGeom prst="rect">
            <a:avLst/>
          </a:prstGeom>
        </p:spPr>
      </p:pic>
      <p:sp>
        <p:nvSpPr>
          <p:cNvPr id="4" name="TextBox 3">
            <a:extLst>
              <a:ext uri="{FF2B5EF4-FFF2-40B4-BE49-F238E27FC236}">
                <a16:creationId xmlns:a16="http://schemas.microsoft.com/office/drawing/2014/main" id="{6012FF62-244C-7A46-8D15-2D1E6ED7A701}"/>
              </a:ext>
            </a:extLst>
          </p:cNvPr>
          <p:cNvSpPr txBox="1"/>
          <p:nvPr/>
        </p:nvSpPr>
        <p:spPr>
          <a:xfrm>
            <a:off x="3503363" y="2782669"/>
            <a:ext cx="4770304" cy="646331"/>
          </a:xfrm>
          <a:prstGeom prst="rect">
            <a:avLst/>
          </a:prstGeom>
          <a:noFill/>
        </p:spPr>
        <p:txBody>
          <a:bodyPr wrap="square" rtlCol="0" anchor="ctr">
            <a:spAutoFit/>
          </a:bodyPr>
          <a:lstStyle/>
          <a:p>
            <a:pPr algn="ctr"/>
            <a:r>
              <a:rPr lang="en-GB" sz="3600" b="1" dirty="0">
                <a:latin typeface="HELVETICA NEUE THIN" panose="020B0403020202020204" pitchFamily="34" charset="0"/>
                <a:ea typeface="HELVETICA NEUE THIN" panose="020B0403020202020204" pitchFamily="34" charset="0"/>
              </a:rPr>
              <a:t>Any questions?</a:t>
            </a:r>
          </a:p>
        </p:txBody>
      </p:sp>
    </p:spTree>
    <p:extLst>
      <p:ext uri="{BB962C8B-B14F-4D97-AF65-F5344CB8AC3E}">
        <p14:creationId xmlns:p14="http://schemas.microsoft.com/office/powerpoint/2010/main" val="39304784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4651A49-D8BF-AD44-84A0-FD63AE442DB3}"/>
              </a:ext>
            </a:extLst>
          </p:cNvPr>
          <p:cNvSpPr txBox="1">
            <a:spLocks noChangeArrowheads="1"/>
          </p:cNvSpPr>
          <p:nvPr/>
        </p:nvSpPr>
        <p:spPr>
          <a:xfrm>
            <a:off x="252547" y="1965194"/>
            <a:ext cx="7625596" cy="4698574"/>
          </a:xfr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altLang="en-US" sz="1600" dirty="0">
                <a:latin typeface="Helvetica Neue Light" panose="02000403000000020004" pitchFamily="2" charset="0"/>
                <a:ea typeface="Helvetica Neue Light" panose="02000403000000020004" pitchFamily="2" charset="0"/>
              </a:rPr>
              <a:t>The first part of the module provides foundational knowledge for performing geospatial data analysis with various types of spatial data. In the second part of the module, we will focus on key concepts and methods for dealing gridded data using Raster-based analysis. The third part of the module, we will introduce you to more specialized techniques with real-world applications; and lastly, we will various spatial modelling techniques for evidence-based research.</a:t>
            </a:r>
          </a:p>
          <a:p>
            <a:endParaRPr lang="en-US" altLang="en-US" sz="1600" dirty="0">
              <a:latin typeface="Helvetica Neue Light" panose="02000403000000020004" pitchFamily="2" charset="0"/>
              <a:ea typeface="Helvetica Neue Light" panose="02000403000000020004" pitchFamily="2" charset="0"/>
            </a:endParaRPr>
          </a:p>
          <a:p>
            <a:r>
              <a:rPr lang="en-US" altLang="en-US" sz="1600" b="1" dirty="0">
                <a:solidFill>
                  <a:srgbClr val="EB907C"/>
                </a:solidFill>
                <a:latin typeface="Helvetica Neue Light" panose="02000403000000020004" pitchFamily="2" charset="0"/>
                <a:ea typeface="Helvetica Neue Light" panose="02000403000000020004" pitchFamily="2" charset="0"/>
              </a:rPr>
              <a:t>Part One (Week 1-3): Foundation and theory (i.e., representation of spatial data, geoprocessing and spatial autocorrelation)</a:t>
            </a:r>
          </a:p>
          <a:p>
            <a:endParaRPr lang="en-US" altLang="en-US" sz="1600" b="1" dirty="0">
              <a:latin typeface="Helvetica Neue Light" panose="02000403000000020004" pitchFamily="2" charset="0"/>
              <a:ea typeface="Helvetica Neue Light" panose="02000403000000020004" pitchFamily="2" charset="0"/>
            </a:endParaRPr>
          </a:p>
          <a:p>
            <a:r>
              <a:rPr lang="en-US" altLang="en-US" sz="1600" b="1" dirty="0">
                <a:solidFill>
                  <a:srgbClr val="0096FF"/>
                </a:solidFill>
                <a:latin typeface="Helvetica Neue Light" panose="02000403000000020004" pitchFamily="2" charset="0"/>
                <a:ea typeface="Helvetica Neue Light" panose="02000403000000020004" pitchFamily="2" charset="0"/>
              </a:rPr>
              <a:t>Part Two (Week 4-6): Raster-based analysis (i.e., Suitability mapping e.g., AHPs and Niches; and geostatistical modeling using Kriging)</a:t>
            </a:r>
          </a:p>
          <a:p>
            <a:endParaRPr lang="en-US" altLang="en-US" sz="1600" b="1" dirty="0">
              <a:latin typeface="Helvetica Neue Light" panose="02000403000000020004" pitchFamily="2" charset="0"/>
              <a:ea typeface="Helvetica Neue Light" panose="02000403000000020004" pitchFamily="2" charset="0"/>
            </a:endParaRPr>
          </a:p>
          <a:p>
            <a:r>
              <a:rPr lang="en-US" altLang="en-US" sz="1600" b="1" dirty="0">
                <a:solidFill>
                  <a:srgbClr val="009193"/>
                </a:solidFill>
                <a:latin typeface="Helvetica Neue Light" panose="02000403000000020004" pitchFamily="2" charset="0"/>
                <a:ea typeface="Helvetica Neue Light" panose="02000403000000020004" pitchFamily="2" charset="0"/>
              </a:rPr>
              <a:t>Part Three (Week 7, 8 and 9): Spatial Models e.g., Lag and Error Models, GWRs, Spatial Risk Models.</a:t>
            </a:r>
          </a:p>
          <a:p>
            <a:endParaRPr lang="en-US" altLang="en-US" sz="1600" b="1" dirty="0">
              <a:latin typeface="Helvetica Neue Light" panose="02000403000000020004" pitchFamily="2" charset="0"/>
              <a:ea typeface="Helvetica Neue Light" panose="02000403000000020004" pitchFamily="2" charset="0"/>
            </a:endParaRPr>
          </a:p>
          <a:p>
            <a:r>
              <a:rPr lang="en-US" altLang="en-US" sz="1600" b="1" dirty="0">
                <a:solidFill>
                  <a:schemeClr val="accent4"/>
                </a:solidFill>
                <a:latin typeface="Helvetica Neue Light" panose="02000403000000020004" pitchFamily="2" charset="0"/>
                <a:ea typeface="Helvetica Neue Light" panose="02000403000000020004" pitchFamily="2" charset="0"/>
              </a:rPr>
              <a:t>Part Four (Week 10): Revision</a:t>
            </a:r>
          </a:p>
        </p:txBody>
      </p:sp>
      <p:sp>
        <p:nvSpPr>
          <p:cNvPr id="5" name="Title 1">
            <a:extLst>
              <a:ext uri="{FF2B5EF4-FFF2-40B4-BE49-F238E27FC236}">
                <a16:creationId xmlns:a16="http://schemas.microsoft.com/office/drawing/2014/main" id="{434C596D-39C7-964E-A3F9-7C90528D1738}"/>
              </a:ext>
            </a:extLst>
          </p:cNvPr>
          <p:cNvSpPr txBox="1">
            <a:spLocks noChangeArrowheads="1"/>
          </p:cNvSpPr>
          <p:nvPr/>
        </p:nvSpPr>
        <p:spPr>
          <a:xfrm>
            <a:off x="252547" y="1214272"/>
            <a:ext cx="8489950" cy="1296988"/>
          </a:xfr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3600" dirty="0">
                <a:latin typeface="Helvetica Neue Light" panose="02000403000000020004" pitchFamily="2" charset="0"/>
                <a:ea typeface="Helvetica Neue Light" panose="02000403000000020004" pitchFamily="2" charset="0"/>
              </a:rPr>
              <a:t>Structure of course</a:t>
            </a:r>
          </a:p>
        </p:txBody>
      </p:sp>
      <p:grpSp>
        <p:nvGrpSpPr>
          <p:cNvPr id="6" name="Group 5">
            <a:extLst>
              <a:ext uri="{FF2B5EF4-FFF2-40B4-BE49-F238E27FC236}">
                <a16:creationId xmlns:a16="http://schemas.microsoft.com/office/drawing/2014/main" id="{270B8176-BB9F-1845-8A7F-3186A21D27F0}"/>
              </a:ext>
            </a:extLst>
          </p:cNvPr>
          <p:cNvGrpSpPr/>
          <p:nvPr/>
        </p:nvGrpSpPr>
        <p:grpSpPr>
          <a:xfrm>
            <a:off x="8166847" y="1918447"/>
            <a:ext cx="3959534" cy="3941497"/>
            <a:chOff x="7593537" y="2552817"/>
            <a:chExt cx="4094568" cy="3800845"/>
          </a:xfrm>
        </p:grpSpPr>
        <p:sp>
          <p:nvSpPr>
            <p:cNvPr id="7" name="TextBox 6">
              <a:extLst>
                <a:ext uri="{FF2B5EF4-FFF2-40B4-BE49-F238E27FC236}">
                  <a16:creationId xmlns:a16="http://schemas.microsoft.com/office/drawing/2014/main" id="{769C4A79-75A5-3546-9F09-D4F1B918B309}"/>
                </a:ext>
              </a:extLst>
            </p:cNvPr>
            <p:cNvSpPr txBox="1"/>
            <p:nvPr/>
          </p:nvSpPr>
          <p:spPr>
            <a:xfrm>
              <a:off x="8238335" y="2552817"/>
              <a:ext cx="3449770" cy="3800845"/>
            </a:xfrm>
            <a:prstGeom prst="rect">
              <a:avLst/>
            </a:prstGeom>
            <a:noFill/>
          </p:spPr>
          <p:txBody>
            <a:bodyPr wrap="square" rtlCol="0">
              <a:spAutoFit/>
            </a:bodyPr>
            <a:lstStyle/>
            <a:p>
              <a:r>
                <a:rPr lang="en-US" sz="2400" dirty="0">
                  <a:latin typeface="Helvetica Neue Light" panose="02000403000000020004" pitchFamily="2" charset="0"/>
                  <a:ea typeface="Helvetica Neue Light" panose="02000403000000020004" pitchFamily="2" charset="0"/>
                </a:rPr>
                <a:t>Basic principles &amp; </a:t>
              </a:r>
              <a:r>
                <a:rPr lang="en-US" sz="2400" dirty="0" err="1">
                  <a:latin typeface="Helvetica Neue Light" panose="02000403000000020004" pitchFamily="2" charset="0"/>
                  <a:ea typeface="Helvetica Neue Light" panose="02000403000000020004" pitchFamily="2" charset="0"/>
                </a:rPr>
                <a:t>visualisation</a:t>
              </a:r>
              <a:endParaRPr lang="en-US" sz="2400" dirty="0">
                <a:latin typeface="Helvetica Neue Light" panose="02000403000000020004" pitchFamily="2" charset="0"/>
                <a:ea typeface="Helvetica Neue Light" panose="02000403000000020004" pitchFamily="2" charset="0"/>
              </a:endParaRPr>
            </a:p>
            <a:p>
              <a:endParaRPr lang="en-US" sz="2400" dirty="0">
                <a:latin typeface="Helvetica Neue Light" panose="02000403000000020004" pitchFamily="2" charset="0"/>
                <a:ea typeface="Helvetica Neue Light" panose="02000403000000020004" pitchFamily="2" charset="0"/>
              </a:endParaRPr>
            </a:p>
            <a:p>
              <a:r>
                <a:rPr lang="en-US" sz="2400" dirty="0">
                  <a:latin typeface="Helvetica Neue Light" panose="02000403000000020004" pitchFamily="2" charset="0"/>
                  <a:ea typeface="Helvetica Neue Light" panose="02000403000000020004" pitchFamily="2" charset="0"/>
                </a:rPr>
                <a:t>Geoprocessing</a:t>
              </a:r>
            </a:p>
            <a:p>
              <a:endParaRPr lang="en-US" sz="2400" dirty="0">
                <a:latin typeface="Helvetica Neue Light" panose="02000403000000020004" pitchFamily="2" charset="0"/>
                <a:ea typeface="Helvetica Neue Light" panose="02000403000000020004" pitchFamily="2" charset="0"/>
              </a:endParaRPr>
            </a:p>
            <a:p>
              <a:endParaRPr lang="en-US" sz="2400" dirty="0">
                <a:latin typeface="Helvetica Neue Light" panose="02000403000000020004" pitchFamily="2" charset="0"/>
                <a:ea typeface="Helvetica Neue Light" panose="02000403000000020004" pitchFamily="2" charset="0"/>
              </a:endParaRPr>
            </a:p>
            <a:p>
              <a:r>
                <a:rPr lang="en-US" sz="2400" dirty="0">
                  <a:latin typeface="Helvetica Neue Light" panose="02000403000000020004" pitchFamily="2" charset="0"/>
                  <a:ea typeface="Helvetica Neue Light" panose="02000403000000020004" pitchFamily="2" charset="0"/>
                </a:rPr>
                <a:t>Various spatial analytical techniques </a:t>
              </a:r>
            </a:p>
            <a:p>
              <a:endParaRPr lang="en-US" sz="2400" dirty="0">
                <a:latin typeface="Helvetica Neue Light" panose="02000403000000020004" pitchFamily="2" charset="0"/>
                <a:ea typeface="Helvetica Neue Light" panose="02000403000000020004" pitchFamily="2" charset="0"/>
              </a:endParaRPr>
            </a:p>
            <a:p>
              <a:r>
                <a:rPr lang="en-US" sz="2400" dirty="0">
                  <a:latin typeface="Helvetica Neue Light" panose="02000403000000020004" pitchFamily="2" charset="0"/>
                  <a:ea typeface="Helvetica Neue Light" panose="02000403000000020004" pitchFamily="2" charset="0"/>
                </a:rPr>
                <a:t>Spatial models</a:t>
              </a:r>
            </a:p>
          </p:txBody>
        </p:sp>
        <p:sp>
          <p:nvSpPr>
            <p:cNvPr id="8" name="Oval 7">
              <a:extLst>
                <a:ext uri="{FF2B5EF4-FFF2-40B4-BE49-F238E27FC236}">
                  <a16:creationId xmlns:a16="http://schemas.microsoft.com/office/drawing/2014/main" id="{58FAF02F-38CB-9944-AC05-C4C185F99E7A}"/>
                </a:ext>
              </a:extLst>
            </p:cNvPr>
            <p:cNvSpPr/>
            <p:nvPr/>
          </p:nvSpPr>
          <p:spPr>
            <a:xfrm>
              <a:off x="7593537" y="2597896"/>
              <a:ext cx="429865" cy="42981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latin typeface="Helvetica Neue Light" panose="02000403000000020004" pitchFamily="2" charset="0"/>
                <a:ea typeface="Helvetica Neue Light" panose="02000403000000020004" pitchFamily="2" charset="0"/>
              </a:endParaRPr>
            </a:p>
          </p:txBody>
        </p:sp>
        <p:sp>
          <p:nvSpPr>
            <p:cNvPr id="9" name="Oval 8">
              <a:extLst>
                <a:ext uri="{FF2B5EF4-FFF2-40B4-BE49-F238E27FC236}">
                  <a16:creationId xmlns:a16="http://schemas.microsoft.com/office/drawing/2014/main" id="{DC097999-C6A1-1647-A6E1-C30BC80B105C}"/>
                </a:ext>
              </a:extLst>
            </p:cNvPr>
            <p:cNvSpPr/>
            <p:nvPr/>
          </p:nvSpPr>
          <p:spPr>
            <a:xfrm>
              <a:off x="7593537" y="3685722"/>
              <a:ext cx="429865" cy="42981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latin typeface="Helvetica Neue Light" panose="02000403000000020004" pitchFamily="2" charset="0"/>
                <a:ea typeface="Helvetica Neue Light" panose="02000403000000020004" pitchFamily="2" charset="0"/>
              </a:endParaRPr>
            </a:p>
          </p:txBody>
        </p:sp>
        <p:sp>
          <p:nvSpPr>
            <p:cNvPr id="10" name="Oval 9">
              <a:extLst>
                <a:ext uri="{FF2B5EF4-FFF2-40B4-BE49-F238E27FC236}">
                  <a16:creationId xmlns:a16="http://schemas.microsoft.com/office/drawing/2014/main" id="{57F95DA0-7D7D-B443-8C5C-2543B285670E}"/>
                </a:ext>
              </a:extLst>
            </p:cNvPr>
            <p:cNvSpPr/>
            <p:nvPr/>
          </p:nvSpPr>
          <p:spPr>
            <a:xfrm>
              <a:off x="7593537" y="4773548"/>
              <a:ext cx="429865" cy="42981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latin typeface="Helvetica Neue Light" panose="02000403000000020004" pitchFamily="2" charset="0"/>
                <a:ea typeface="Helvetica Neue Light" panose="02000403000000020004" pitchFamily="2" charset="0"/>
              </a:endParaRPr>
            </a:p>
          </p:txBody>
        </p:sp>
        <p:sp>
          <p:nvSpPr>
            <p:cNvPr id="11" name="Oval 10">
              <a:extLst>
                <a:ext uri="{FF2B5EF4-FFF2-40B4-BE49-F238E27FC236}">
                  <a16:creationId xmlns:a16="http://schemas.microsoft.com/office/drawing/2014/main" id="{25564D62-B89F-A54B-8419-E3A03F8BFA7A}"/>
                </a:ext>
              </a:extLst>
            </p:cNvPr>
            <p:cNvSpPr/>
            <p:nvPr/>
          </p:nvSpPr>
          <p:spPr>
            <a:xfrm>
              <a:off x="7593537" y="5861374"/>
              <a:ext cx="429865" cy="42981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latin typeface="Helvetica Neue Light" panose="02000403000000020004" pitchFamily="2" charset="0"/>
                <a:ea typeface="Helvetica Neue Light" panose="02000403000000020004" pitchFamily="2" charset="0"/>
              </a:endParaRPr>
            </a:p>
          </p:txBody>
        </p:sp>
        <p:cxnSp>
          <p:nvCxnSpPr>
            <p:cNvPr id="12" name="Straight Connector 11">
              <a:extLst>
                <a:ext uri="{FF2B5EF4-FFF2-40B4-BE49-F238E27FC236}">
                  <a16:creationId xmlns:a16="http://schemas.microsoft.com/office/drawing/2014/main" id="{0CF45D13-F343-6D4F-8619-B3569FA597FF}"/>
                </a:ext>
              </a:extLst>
            </p:cNvPr>
            <p:cNvCxnSpPr>
              <a:stCxn id="8" idx="4"/>
              <a:endCxn id="9" idx="0"/>
            </p:cNvCxnSpPr>
            <p:nvPr/>
          </p:nvCxnSpPr>
          <p:spPr>
            <a:xfrm>
              <a:off x="7808470" y="3027713"/>
              <a:ext cx="0" cy="658009"/>
            </a:xfrm>
            <a:prstGeom prst="line">
              <a:avLst/>
            </a:prstGeom>
            <a:ln w="28575"/>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CD352237-104A-C84C-92F4-CD8763C3ED5C}"/>
                </a:ext>
              </a:extLst>
            </p:cNvPr>
            <p:cNvCxnSpPr/>
            <p:nvPr/>
          </p:nvCxnSpPr>
          <p:spPr>
            <a:xfrm>
              <a:off x="7808470" y="4101140"/>
              <a:ext cx="0" cy="658009"/>
            </a:xfrm>
            <a:prstGeom prst="line">
              <a:avLst/>
            </a:prstGeom>
            <a:ln w="28575"/>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3581FAC2-33BE-8F44-8F5F-C258A52D7AA9}"/>
                </a:ext>
              </a:extLst>
            </p:cNvPr>
            <p:cNvCxnSpPr/>
            <p:nvPr/>
          </p:nvCxnSpPr>
          <p:spPr>
            <a:xfrm>
              <a:off x="7808470" y="5201071"/>
              <a:ext cx="0" cy="658009"/>
            </a:xfrm>
            <a:prstGeom prst="line">
              <a:avLst/>
            </a:prstGeom>
            <a:ln w="28575"/>
          </p:spPr>
          <p:style>
            <a:lnRef idx="1">
              <a:schemeClr val="dk1"/>
            </a:lnRef>
            <a:fillRef idx="0">
              <a:schemeClr val="dk1"/>
            </a:fillRef>
            <a:effectRef idx="0">
              <a:schemeClr val="dk1"/>
            </a:effectRef>
            <a:fontRef idx="minor">
              <a:schemeClr val="tx1"/>
            </a:fontRef>
          </p:style>
        </p:cxnSp>
      </p:grpSp>
      <p:pic>
        <p:nvPicPr>
          <p:cNvPr id="16" name="Picture 15">
            <a:extLst>
              <a:ext uri="{FF2B5EF4-FFF2-40B4-BE49-F238E27FC236}">
                <a16:creationId xmlns:a16="http://schemas.microsoft.com/office/drawing/2014/main" id="{FB4DEBF2-CC74-794C-8640-7BED979C0E92}"/>
              </a:ext>
            </a:extLst>
          </p:cNvPr>
          <p:cNvPicPr>
            <a:picLocks noChangeAspect="1"/>
          </p:cNvPicPr>
          <p:nvPr/>
        </p:nvPicPr>
        <p:blipFill>
          <a:blip r:embed="rId3"/>
          <a:stretch>
            <a:fillRect/>
          </a:stretch>
        </p:blipFill>
        <p:spPr>
          <a:xfrm>
            <a:off x="0" y="0"/>
            <a:ext cx="12192000" cy="970069"/>
          </a:xfrm>
          <a:prstGeom prst="rect">
            <a:avLst/>
          </a:prstGeom>
        </p:spPr>
      </p:pic>
      <p:sp>
        <p:nvSpPr>
          <p:cNvPr id="2" name="Slide Number Placeholder 3">
            <a:extLst>
              <a:ext uri="{FF2B5EF4-FFF2-40B4-BE49-F238E27FC236}">
                <a16:creationId xmlns:a16="http://schemas.microsoft.com/office/drawing/2014/main" id="{1546D02D-2BE5-C955-85B5-B501EE97BFBB}"/>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4</a:t>
            </a:fld>
            <a:endParaRPr lang="en-US" dirty="0">
              <a:solidFill>
                <a:srgbClr val="000000"/>
              </a:solidFill>
              <a:cs typeface="ＭＳ Ｐゴシック" charset="0"/>
            </a:endParaRPr>
          </a:p>
        </p:txBody>
      </p:sp>
    </p:spTree>
    <p:extLst>
      <p:ext uri="{BB962C8B-B14F-4D97-AF65-F5344CB8AC3E}">
        <p14:creationId xmlns:p14="http://schemas.microsoft.com/office/powerpoint/2010/main" val="3052473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D9CF142-D09A-D04F-8873-3077FEC8DB07}"/>
              </a:ext>
            </a:extLst>
          </p:cNvPr>
          <p:cNvSpPr>
            <a:spLocks noGrp="1"/>
          </p:cNvSpPr>
          <p:nvPr>
            <p:ph type="body" sz="quarter" idx="12"/>
          </p:nvPr>
        </p:nvSpPr>
        <p:spPr/>
        <p:txBody>
          <a:bodyPr/>
          <a:lstStyle/>
          <a:p>
            <a:endParaRPr lang="en-US"/>
          </a:p>
        </p:txBody>
      </p:sp>
      <p:pic>
        <p:nvPicPr>
          <p:cNvPr id="5" name="Picture 4">
            <a:extLst>
              <a:ext uri="{FF2B5EF4-FFF2-40B4-BE49-F238E27FC236}">
                <a16:creationId xmlns:a16="http://schemas.microsoft.com/office/drawing/2014/main" id="{31442CF9-96AB-724C-8B19-5E515BD5D032}"/>
              </a:ext>
            </a:extLst>
          </p:cNvPr>
          <p:cNvPicPr>
            <a:picLocks noChangeAspect="1"/>
          </p:cNvPicPr>
          <p:nvPr/>
        </p:nvPicPr>
        <p:blipFill>
          <a:blip r:embed="rId3"/>
          <a:stretch>
            <a:fillRect/>
          </a:stretch>
        </p:blipFill>
        <p:spPr>
          <a:xfrm>
            <a:off x="0" y="0"/>
            <a:ext cx="12192000" cy="970069"/>
          </a:xfrm>
          <a:prstGeom prst="rect">
            <a:avLst/>
          </a:prstGeom>
        </p:spPr>
      </p:pic>
      <p:pic>
        <p:nvPicPr>
          <p:cNvPr id="6" name="Picture 5" descr="A close up of a map&#10;&#10;Description automatically generated">
            <a:extLst>
              <a:ext uri="{FF2B5EF4-FFF2-40B4-BE49-F238E27FC236}">
                <a16:creationId xmlns:a16="http://schemas.microsoft.com/office/drawing/2014/main" id="{16AF1A64-2033-6E44-A374-FE8F075D351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03532" y="1265023"/>
            <a:ext cx="4265879" cy="3016645"/>
          </a:xfrm>
          <a:prstGeom prst="rect">
            <a:avLst/>
          </a:prstGeom>
        </p:spPr>
      </p:pic>
      <p:pic>
        <p:nvPicPr>
          <p:cNvPr id="7" name="Picture 6" descr="A picture containing computer&#10;&#10;Description automatically generated">
            <a:extLst>
              <a:ext uri="{FF2B5EF4-FFF2-40B4-BE49-F238E27FC236}">
                <a16:creationId xmlns:a16="http://schemas.microsoft.com/office/drawing/2014/main" id="{70240E81-7B6B-3440-A3C5-DCD011902E7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47336" y="4026836"/>
            <a:ext cx="4918444" cy="2796405"/>
          </a:xfrm>
          <a:prstGeom prst="rect">
            <a:avLst/>
          </a:prstGeom>
        </p:spPr>
      </p:pic>
      <p:pic>
        <p:nvPicPr>
          <p:cNvPr id="8" name="Picture 7" descr="A close up of a piece of paper&#10;&#10;Description automatically generated">
            <a:extLst>
              <a:ext uri="{FF2B5EF4-FFF2-40B4-BE49-F238E27FC236}">
                <a16:creationId xmlns:a16="http://schemas.microsoft.com/office/drawing/2014/main" id="{38ECB5CE-9EB4-6A4D-92D4-BA29CD84644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9780" y="1258069"/>
            <a:ext cx="5039156" cy="2768767"/>
          </a:xfrm>
          <a:prstGeom prst="rect">
            <a:avLst/>
          </a:prstGeom>
        </p:spPr>
      </p:pic>
      <p:cxnSp>
        <p:nvCxnSpPr>
          <p:cNvPr id="9" name="Straight Connector 8">
            <a:extLst>
              <a:ext uri="{FF2B5EF4-FFF2-40B4-BE49-F238E27FC236}">
                <a16:creationId xmlns:a16="http://schemas.microsoft.com/office/drawing/2014/main" id="{4D7822CA-2CFD-9C45-B704-9ACA877555C3}"/>
              </a:ext>
            </a:extLst>
          </p:cNvPr>
          <p:cNvCxnSpPr>
            <a:cxnSpLocks/>
          </p:cNvCxnSpPr>
          <p:nvPr/>
        </p:nvCxnSpPr>
        <p:spPr>
          <a:xfrm>
            <a:off x="1259780" y="4026855"/>
            <a:ext cx="994055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924D9B3-E8F6-EB4A-8CF2-A1398862E53E}"/>
              </a:ext>
            </a:extLst>
          </p:cNvPr>
          <p:cNvCxnSpPr>
            <a:cxnSpLocks/>
          </p:cNvCxnSpPr>
          <p:nvPr/>
        </p:nvCxnSpPr>
        <p:spPr>
          <a:xfrm>
            <a:off x="6247336" y="1258070"/>
            <a:ext cx="0" cy="5572125"/>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11" name="Picture 10" descr="A drawing of a face&#10;&#10;Description automatically generated">
            <a:extLst>
              <a:ext uri="{FF2B5EF4-FFF2-40B4-BE49-F238E27FC236}">
                <a16:creationId xmlns:a16="http://schemas.microsoft.com/office/drawing/2014/main" id="{D3780603-0784-1C4C-BC11-0341E509B3B4}"/>
              </a:ext>
            </a:extLst>
          </p:cNvPr>
          <p:cNvPicPr>
            <a:picLocks noChangeAspect="1"/>
          </p:cNvPicPr>
          <p:nvPr/>
        </p:nvPicPr>
        <p:blipFill rotWithShape="1">
          <a:blip r:embed="rId7">
            <a:extLst>
              <a:ext uri="{28A0092B-C50C-407E-A947-70E740481C1C}">
                <a14:useLocalDpi xmlns:a14="http://schemas.microsoft.com/office/drawing/2010/main" val="0"/>
              </a:ext>
            </a:extLst>
          </a:blip>
          <a:srcRect r="64599"/>
          <a:stretch/>
        </p:blipFill>
        <p:spPr>
          <a:xfrm>
            <a:off x="6264556" y="3722081"/>
            <a:ext cx="614864" cy="609509"/>
          </a:xfrm>
          <a:prstGeom prst="rect">
            <a:avLst/>
          </a:prstGeom>
          <a:ln w="28575">
            <a:solidFill>
              <a:schemeClr val="accent1"/>
            </a:solidFill>
          </a:ln>
        </p:spPr>
      </p:pic>
      <p:pic>
        <p:nvPicPr>
          <p:cNvPr id="12" name="Picture 11" descr="A screenshot of a cell phone&#10;&#10;Description automatically generated">
            <a:extLst>
              <a:ext uri="{FF2B5EF4-FFF2-40B4-BE49-F238E27FC236}">
                <a16:creationId xmlns:a16="http://schemas.microsoft.com/office/drawing/2014/main" id="{7CACCFAC-D844-394B-B973-9A0EF312953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28892" y="4079092"/>
            <a:ext cx="2757610" cy="2006792"/>
          </a:xfrm>
          <a:prstGeom prst="rect">
            <a:avLst/>
          </a:prstGeom>
          <a:ln>
            <a:solidFill>
              <a:schemeClr val="tx1"/>
            </a:solidFill>
          </a:ln>
        </p:spPr>
      </p:pic>
      <p:pic>
        <p:nvPicPr>
          <p:cNvPr id="13" name="Picture 12" descr="A close up of a map&#10;&#10;Description automatically generated">
            <a:extLst>
              <a:ext uri="{FF2B5EF4-FFF2-40B4-BE49-F238E27FC236}">
                <a16:creationId xmlns:a16="http://schemas.microsoft.com/office/drawing/2014/main" id="{A60F748C-B7DD-E746-8B2A-485EABE3EF4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167870" y="4281668"/>
            <a:ext cx="2999049" cy="2194775"/>
          </a:xfrm>
          <a:prstGeom prst="rect">
            <a:avLst/>
          </a:prstGeom>
          <a:ln>
            <a:solidFill>
              <a:schemeClr val="tx1"/>
            </a:solidFill>
          </a:ln>
        </p:spPr>
      </p:pic>
      <p:pic>
        <p:nvPicPr>
          <p:cNvPr id="14" name="Picture 13" descr="A close up of a map&#10;&#10;Description automatically generated">
            <a:extLst>
              <a:ext uri="{FF2B5EF4-FFF2-40B4-BE49-F238E27FC236}">
                <a16:creationId xmlns:a16="http://schemas.microsoft.com/office/drawing/2014/main" id="{19035E20-96EF-5541-8209-6EECE48B6F93}"/>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208092" y="4543635"/>
            <a:ext cx="2999048" cy="2198618"/>
          </a:xfrm>
          <a:prstGeom prst="rect">
            <a:avLst/>
          </a:prstGeom>
          <a:ln>
            <a:solidFill>
              <a:schemeClr val="tx1"/>
            </a:solidFill>
          </a:ln>
        </p:spPr>
      </p:pic>
      <p:pic>
        <p:nvPicPr>
          <p:cNvPr id="15" name="Picture 14" descr="Icon&#10;&#10;Description automatically generated">
            <a:extLst>
              <a:ext uri="{FF2B5EF4-FFF2-40B4-BE49-F238E27FC236}">
                <a16:creationId xmlns:a16="http://schemas.microsoft.com/office/drawing/2014/main" id="{88108938-979E-1C4F-A76A-C2B404F9159A}"/>
              </a:ext>
            </a:extLst>
          </p:cNvPr>
          <p:cNvPicPr>
            <a:picLocks noChangeAspect="1"/>
          </p:cNvPicPr>
          <p:nvPr/>
        </p:nvPicPr>
        <p:blipFill>
          <a:blip r:embed="rId11"/>
          <a:stretch>
            <a:fillRect/>
          </a:stretch>
        </p:blipFill>
        <p:spPr>
          <a:xfrm>
            <a:off x="5457571" y="3722081"/>
            <a:ext cx="777435" cy="609509"/>
          </a:xfrm>
          <a:prstGeom prst="rect">
            <a:avLst/>
          </a:prstGeom>
          <a:ln w="28575">
            <a:solidFill>
              <a:schemeClr val="accent1"/>
            </a:solidFill>
          </a:ln>
        </p:spPr>
      </p:pic>
      <p:sp>
        <p:nvSpPr>
          <p:cNvPr id="3" name="Title 1">
            <a:extLst>
              <a:ext uri="{FF2B5EF4-FFF2-40B4-BE49-F238E27FC236}">
                <a16:creationId xmlns:a16="http://schemas.microsoft.com/office/drawing/2014/main" id="{C1142385-97E7-9640-8829-C769CCADC730}"/>
              </a:ext>
            </a:extLst>
          </p:cNvPr>
          <p:cNvSpPr txBox="1">
            <a:spLocks/>
          </p:cNvSpPr>
          <p:nvPr/>
        </p:nvSpPr>
        <p:spPr bwMode="auto">
          <a:xfrm>
            <a:off x="288000" y="943867"/>
            <a:ext cx="8489950" cy="1296988"/>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normAutofit/>
          </a:bodyPr>
          <a:lstStyle>
            <a:lvl1pPr algn="l" rtl="0" eaLnBrk="0" fontAlgn="base" hangingPunct="0">
              <a:spcBef>
                <a:spcPct val="0"/>
              </a:spcBef>
              <a:spcAft>
                <a:spcPct val="0"/>
              </a:spcAft>
              <a:defRPr sz="3000" b="1">
                <a:solidFill>
                  <a:schemeClr val="tx2"/>
                </a:solidFill>
                <a:latin typeface="+mj-lt"/>
                <a:ea typeface="+mj-ea"/>
                <a:cs typeface="ＭＳ Ｐゴシック" charset="0"/>
              </a:defRPr>
            </a:lvl1pPr>
            <a:lvl2pPr algn="l" rtl="0" eaLnBrk="0" fontAlgn="base" hangingPunct="0">
              <a:spcBef>
                <a:spcPct val="0"/>
              </a:spcBef>
              <a:spcAft>
                <a:spcPct val="0"/>
              </a:spcAft>
              <a:defRPr sz="3000" b="1">
                <a:solidFill>
                  <a:schemeClr val="tx2"/>
                </a:solidFill>
                <a:latin typeface="Arial" charset="0"/>
                <a:ea typeface="ＭＳ Ｐゴシック" charset="0"/>
                <a:cs typeface="ＭＳ Ｐゴシック" charset="0"/>
              </a:defRPr>
            </a:lvl2pPr>
            <a:lvl3pPr algn="l" rtl="0" eaLnBrk="0" fontAlgn="base" hangingPunct="0">
              <a:spcBef>
                <a:spcPct val="0"/>
              </a:spcBef>
              <a:spcAft>
                <a:spcPct val="0"/>
              </a:spcAft>
              <a:defRPr sz="3000" b="1">
                <a:solidFill>
                  <a:schemeClr val="tx2"/>
                </a:solidFill>
                <a:latin typeface="Arial" charset="0"/>
                <a:ea typeface="ＭＳ Ｐゴシック" charset="0"/>
                <a:cs typeface="ＭＳ Ｐゴシック" charset="0"/>
              </a:defRPr>
            </a:lvl3pPr>
            <a:lvl4pPr algn="l" rtl="0" eaLnBrk="0" fontAlgn="base" hangingPunct="0">
              <a:spcBef>
                <a:spcPct val="0"/>
              </a:spcBef>
              <a:spcAft>
                <a:spcPct val="0"/>
              </a:spcAft>
              <a:defRPr sz="3000" b="1">
                <a:solidFill>
                  <a:schemeClr val="tx2"/>
                </a:solidFill>
                <a:latin typeface="Arial" charset="0"/>
                <a:ea typeface="ＭＳ Ｐゴシック" charset="0"/>
                <a:cs typeface="ＭＳ Ｐゴシック" charset="0"/>
              </a:defRPr>
            </a:lvl4pPr>
            <a:lvl5pPr algn="l" rtl="0" eaLnBrk="0" fontAlgn="base" hangingPunct="0">
              <a:spcBef>
                <a:spcPct val="0"/>
              </a:spcBef>
              <a:spcAft>
                <a:spcPct val="0"/>
              </a:spcAft>
              <a:defRPr sz="3000" b="1">
                <a:solidFill>
                  <a:schemeClr val="tx2"/>
                </a:solidFill>
                <a:latin typeface="Arial" charset="0"/>
                <a:ea typeface="ＭＳ Ｐゴシック" charset="0"/>
                <a:cs typeface="ＭＳ Ｐゴシック"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r>
              <a:rPr lang="en-US" sz="2000" b="0" kern="0" dirty="0">
                <a:solidFill>
                  <a:schemeClr val="tx1"/>
                </a:solidFill>
                <a:latin typeface="Helvetica Neue Light" panose="02000403000000020004" pitchFamily="2" charset="0"/>
                <a:ea typeface="Helvetica Neue Light" panose="02000403000000020004" pitchFamily="2" charset="0"/>
              </a:rPr>
              <a:t>We will be using RStudio throughout the course</a:t>
            </a:r>
          </a:p>
        </p:txBody>
      </p:sp>
      <p:sp>
        <p:nvSpPr>
          <p:cNvPr id="16" name="Slide Number Placeholder 3">
            <a:extLst>
              <a:ext uri="{FF2B5EF4-FFF2-40B4-BE49-F238E27FC236}">
                <a16:creationId xmlns:a16="http://schemas.microsoft.com/office/drawing/2014/main" id="{91ADE370-B7F9-E9A9-8DB8-4FE90DC2449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5</a:t>
            </a:fld>
            <a:endParaRPr lang="en-US" dirty="0">
              <a:solidFill>
                <a:srgbClr val="000000"/>
              </a:solidFill>
              <a:cs typeface="ＭＳ Ｐゴシック" charset="0"/>
            </a:endParaRPr>
          </a:p>
        </p:txBody>
      </p:sp>
    </p:spTree>
    <p:extLst>
      <p:ext uri="{BB962C8B-B14F-4D97-AF65-F5344CB8AC3E}">
        <p14:creationId xmlns:p14="http://schemas.microsoft.com/office/powerpoint/2010/main" val="499234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3D9162D-025F-8445-9928-385E0F524A6E}"/>
              </a:ext>
            </a:extLst>
          </p:cNvPr>
          <p:cNvSpPr>
            <a:spLocks noGrp="1"/>
          </p:cNvSpPr>
          <p:nvPr>
            <p:ph type="body" sz="quarter" idx="12"/>
          </p:nvPr>
        </p:nvSpPr>
        <p:spPr/>
        <p:txBody>
          <a:bodyPr/>
          <a:lstStyle/>
          <a:p>
            <a:endParaRPr lang="en-US"/>
          </a:p>
        </p:txBody>
      </p:sp>
      <p:pic>
        <p:nvPicPr>
          <p:cNvPr id="13" name="Picture 12">
            <a:extLst>
              <a:ext uri="{FF2B5EF4-FFF2-40B4-BE49-F238E27FC236}">
                <a16:creationId xmlns:a16="http://schemas.microsoft.com/office/drawing/2014/main" id="{CA57D87E-5555-3B49-8AE6-1C72812F37D8}"/>
              </a:ext>
            </a:extLst>
          </p:cNvPr>
          <p:cNvPicPr>
            <a:picLocks noChangeAspect="1"/>
          </p:cNvPicPr>
          <p:nvPr/>
        </p:nvPicPr>
        <p:blipFill>
          <a:blip r:embed="rId3"/>
          <a:stretch>
            <a:fillRect/>
          </a:stretch>
        </p:blipFill>
        <p:spPr>
          <a:xfrm>
            <a:off x="0" y="3855"/>
            <a:ext cx="12192000" cy="970069"/>
          </a:xfrm>
          <a:prstGeom prst="rect">
            <a:avLst/>
          </a:prstGeom>
        </p:spPr>
      </p:pic>
      <p:pic>
        <p:nvPicPr>
          <p:cNvPr id="5" name="Picture 4" descr="Diagram&#10;&#10;Description automatically generated">
            <a:extLst>
              <a:ext uri="{FF2B5EF4-FFF2-40B4-BE49-F238E27FC236}">
                <a16:creationId xmlns:a16="http://schemas.microsoft.com/office/drawing/2014/main" id="{5C11C198-70CF-E4A2-D19F-8741012B95F5}"/>
              </a:ext>
            </a:extLst>
          </p:cNvPr>
          <p:cNvPicPr>
            <a:picLocks noChangeAspect="1"/>
          </p:cNvPicPr>
          <p:nvPr/>
        </p:nvPicPr>
        <p:blipFill>
          <a:blip r:embed="rId4"/>
          <a:stretch>
            <a:fillRect/>
          </a:stretch>
        </p:blipFill>
        <p:spPr>
          <a:xfrm>
            <a:off x="2845748" y="1771190"/>
            <a:ext cx="2674835" cy="3482858"/>
          </a:xfrm>
          <a:prstGeom prst="rect">
            <a:avLst/>
          </a:prstGeom>
        </p:spPr>
      </p:pic>
      <p:pic>
        <p:nvPicPr>
          <p:cNvPr id="7" name="Picture 6" descr="Website&#10;&#10;Description automatically generated with medium confidence">
            <a:extLst>
              <a:ext uri="{FF2B5EF4-FFF2-40B4-BE49-F238E27FC236}">
                <a16:creationId xmlns:a16="http://schemas.microsoft.com/office/drawing/2014/main" id="{92D1DA83-029E-0617-98B1-CDD4AA3CF4B4}"/>
              </a:ext>
            </a:extLst>
          </p:cNvPr>
          <p:cNvPicPr>
            <a:picLocks noChangeAspect="1"/>
          </p:cNvPicPr>
          <p:nvPr/>
        </p:nvPicPr>
        <p:blipFill>
          <a:blip r:embed="rId5"/>
          <a:stretch>
            <a:fillRect/>
          </a:stretch>
        </p:blipFill>
        <p:spPr>
          <a:xfrm>
            <a:off x="5994815" y="1792286"/>
            <a:ext cx="2063869" cy="2573135"/>
          </a:xfrm>
          <a:prstGeom prst="rect">
            <a:avLst/>
          </a:prstGeom>
        </p:spPr>
      </p:pic>
      <p:pic>
        <p:nvPicPr>
          <p:cNvPr id="11" name="Picture 10" descr="A picture containing diagram&#10;&#10;Description automatically generated">
            <a:extLst>
              <a:ext uri="{FF2B5EF4-FFF2-40B4-BE49-F238E27FC236}">
                <a16:creationId xmlns:a16="http://schemas.microsoft.com/office/drawing/2014/main" id="{42588AA5-1665-405A-7D57-FF6CEF923D54}"/>
              </a:ext>
            </a:extLst>
          </p:cNvPr>
          <p:cNvPicPr>
            <a:picLocks noChangeAspect="1"/>
          </p:cNvPicPr>
          <p:nvPr/>
        </p:nvPicPr>
        <p:blipFill>
          <a:blip r:embed="rId6"/>
          <a:stretch>
            <a:fillRect/>
          </a:stretch>
        </p:blipFill>
        <p:spPr>
          <a:xfrm>
            <a:off x="68366" y="1771190"/>
            <a:ext cx="2674834" cy="3464810"/>
          </a:xfrm>
          <a:prstGeom prst="rect">
            <a:avLst/>
          </a:prstGeom>
        </p:spPr>
      </p:pic>
      <p:pic>
        <p:nvPicPr>
          <p:cNvPr id="15" name="Picture 14" descr="A picture containing chart&#10;&#10;Description automatically generated">
            <a:extLst>
              <a:ext uri="{FF2B5EF4-FFF2-40B4-BE49-F238E27FC236}">
                <a16:creationId xmlns:a16="http://schemas.microsoft.com/office/drawing/2014/main" id="{EF6141C7-2F43-60B7-1B00-14141E1455BA}"/>
              </a:ext>
            </a:extLst>
          </p:cNvPr>
          <p:cNvPicPr>
            <a:picLocks noChangeAspect="1"/>
          </p:cNvPicPr>
          <p:nvPr/>
        </p:nvPicPr>
        <p:blipFill>
          <a:blip r:embed="rId7"/>
          <a:stretch>
            <a:fillRect/>
          </a:stretch>
        </p:blipFill>
        <p:spPr>
          <a:xfrm>
            <a:off x="8279507" y="1771190"/>
            <a:ext cx="1838713" cy="2616442"/>
          </a:xfrm>
          <a:prstGeom prst="rect">
            <a:avLst/>
          </a:prstGeom>
        </p:spPr>
      </p:pic>
      <p:pic>
        <p:nvPicPr>
          <p:cNvPr id="17" name="Picture 16" descr="Diagram&#10;&#10;Description automatically generated">
            <a:extLst>
              <a:ext uri="{FF2B5EF4-FFF2-40B4-BE49-F238E27FC236}">
                <a16:creationId xmlns:a16="http://schemas.microsoft.com/office/drawing/2014/main" id="{8E6FD196-EEC7-FFA7-B194-358DAAA32B3E}"/>
              </a:ext>
            </a:extLst>
          </p:cNvPr>
          <p:cNvPicPr>
            <a:picLocks noChangeAspect="1"/>
          </p:cNvPicPr>
          <p:nvPr/>
        </p:nvPicPr>
        <p:blipFill>
          <a:blip r:embed="rId8"/>
          <a:stretch>
            <a:fillRect/>
          </a:stretch>
        </p:blipFill>
        <p:spPr>
          <a:xfrm>
            <a:off x="10339043" y="1771190"/>
            <a:ext cx="1768979" cy="2635169"/>
          </a:xfrm>
          <a:prstGeom prst="rect">
            <a:avLst/>
          </a:prstGeom>
        </p:spPr>
      </p:pic>
      <p:sp>
        <p:nvSpPr>
          <p:cNvPr id="18" name="TextBox 17">
            <a:extLst>
              <a:ext uri="{FF2B5EF4-FFF2-40B4-BE49-F238E27FC236}">
                <a16:creationId xmlns:a16="http://schemas.microsoft.com/office/drawing/2014/main" id="{9B361586-25F2-C851-5BBD-2EE6305D454E}"/>
              </a:ext>
            </a:extLst>
          </p:cNvPr>
          <p:cNvSpPr txBox="1"/>
          <p:nvPr/>
        </p:nvSpPr>
        <p:spPr>
          <a:xfrm>
            <a:off x="3768636" y="1123744"/>
            <a:ext cx="4452358" cy="369332"/>
          </a:xfrm>
          <a:prstGeom prst="rect">
            <a:avLst/>
          </a:prstGeom>
          <a:noFill/>
        </p:spPr>
        <p:txBody>
          <a:bodyPr wrap="square" rtlCol="0">
            <a:spAutoFit/>
          </a:bodyPr>
          <a:lstStyle/>
          <a:p>
            <a:r>
              <a:rPr lang="en-GB" dirty="0">
                <a:latin typeface="Helvetica Neue" panose="02000503000000020004" pitchFamily="2" charset="0"/>
                <a:ea typeface="Helvetica Neue" panose="02000503000000020004" pitchFamily="2" charset="0"/>
                <a:cs typeface="Helvetica Neue" panose="02000503000000020004" pitchFamily="2" charset="0"/>
              </a:rPr>
              <a:t>Recommended Books for GEOG0114</a:t>
            </a:r>
          </a:p>
        </p:txBody>
      </p:sp>
      <p:sp>
        <p:nvSpPr>
          <p:cNvPr id="19" name="TextBox 18">
            <a:extLst>
              <a:ext uri="{FF2B5EF4-FFF2-40B4-BE49-F238E27FC236}">
                <a16:creationId xmlns:a16="http://schemas.microsoft.com/office/drawing/2014/main" id="{3FA49121-E019-2EB8-A932-A40ACB003D47}"/>
              </a:ext>
            </a:extLst>
          </p:cNvPr>
          <p:cNvSpPr txBox="1"/>
          <p:nvPr/>
        </p:nvSpPr>
        <p:spPr>
          <a:xfrm>
            <a:off x="145279" y="5386261"/>
            <a:ext cx="5375304" cy="646331"/>
          </a:xfrm>
          <a:prstGeom prst="rect">
            <a:avLst/>
          </a:prstGeom>
          <a:noFill/>
        </p:spPr>
        <p:txBody>
          <a:bodyPr wrap="square" rtlCol="0">
            <a:spAutoFit/>
          </a:bodyPr>
          <a:lstStyle/>
          <a:p>
            <a:r>
              <a:rPr lang="en-GB" dirty="0">
                <a:latin typeface="Helvetica Neue" panose="02000503000000020004" pitchFamily="2" charset="0"/>
                <a:ea typeface="Helvetica Neue" panose="02000503000000020004" pitchFamily="2" charset="0"/>
                <a:cs typeface="Helvetica Neue" panose="02000503000000020004" pitchFamily="2" charset="0"/>
              </a:rPr>
              <a:t>High recommendation for the mastery of basic theory and principles of spatial analysis</a:t>
            </a:r>
          </a:p>
        </p:txBody>
      </p:sp>
      <p:sp>
        <p:nvSpPr>
          <p:cNvPr id="20" name="TextBox 19">
            <a:extLst>
              <a:ext uri="{FF2B5EF4-FFF2-40B4-BE49-F238E27FC236}">
                <a16:creationId xmlns:a16="http://schemas.microsoft.com/office/drawing/2014/main" id="{258E6D3C-75E1-A5DD-110A-3EAD569C8A1F}"/>
              </a:ext>
            </a:extLst>
          </p:cNvPr>
          <p:cNvSpPr txBox="1"/>
          <p:nvPr/>
        </p:nvSpPr>
        <p:spPr>
          <a:xfrm>
            <a:off x="5926449" y="4537452"/>
            <a:ext cx="6051906" cy="646331"/>
          </a:xfrm>
          <a:prstGeom prst="rect">
            <a:avLst/>
          </a:prstGeom>
          <a:noFill/>
        </p:spPr>
        <p:txBody>
          <a:bodyPr wrap="square" rtlCol="0">
            <a:spAutoFit/>
          </a:bodyPr>
          <a:lstStyle/>
          <a:p>
            <a:r>
              <a:rPr lang="en-GB" dirty="0">
                <a:latin typeface="Helvetica Neue" panose="02000503000000020004" pitchFamily="2" charset="0"/>
                <a:ea typeface="Helvetica Neue" panose="02000503000000020004" pitchFamily="2" charset="0"/>
                <a:cs typeface="Helvetica Neue" panose="02000503000000020004" pitchFamily="2" charset="0"/>
              </a:rPr>
              <a:t>High recommendation for the coding experience and execution of spatial analysis in R</a:t>
            </a:r>
          </a:p>
        </p:txBody>
      </p:sp>
      <p:sp>
        <p:nvSpPr>
          <p:cNvPr id="3" name="Slide Number Placeholder 3">
            <a:extLst>
              <a:ext uri="{FF2B5EF4-FFF2-40B4-BE49-F238E27FC236}">
                <a16:creationId xmlns:a16="http://schemas.microsoft.com/office/drawing/2014/main" id="{75BAA483-221E-0FDE-1802-4FC7505A443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6</a:t>
            </a:fld>
            <a:endParaRPr lang="en-US" dirty="0">
              <a:solidFill>
                <a:srgbClr val="000000"/>
              </a:solidFill>
              <a:cs typeface="ＭＳ Ｐゴシック" charset="0"/>
            </a:endParaRPr>
          </a:p>
        </p:txBody>
      </p:sp>
    </p:spTree>
    <p:extLst>
      <p:ext uri="{BB962C8B-B14F-4D97-AF65-F5344CB8AC3E}">
        <p14:creationId xmlns:p14="http://schemas.microsoft.com/office/powerpoint/2010/main" val="2922437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310937-9810-114F-983E-4800E87EE95A}"/>
              </a:ext>
            </a:extLst>
          </p:cNvPr>
          <p:cNvSpPr/>
          <p:nvPr/>
        </p:nvSpPr>
        <p:spPr>
          <a:xfrm>
            <a:off x="0" y="0"/>
            <a:ext cx="12192000" cy="7198130"/>
          </a:xfrm>
          <a:prstGeom prst="rect">
            <a:avLst/>
          </a:prstGeom>
          <a:solidFill>
            <a:srgbClr val="008CE6"/>
          </a:solidFill>
          <a:ln>
            <a:solidFill>
              <a:srgbClr val="0091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76F1414-123F-A64D-A741-24140E769A2A}"/>
              </a:ext>
            </a:extLst>
          </p:cNvPr>
          <p:cNvSpPr>
            <a:spLocks noGrp="1"/>
          </p:cNvSpPr>
          <p:nvPr>
            <p:ph type="title"/>
          </p:nvPr>
        </p:nvSpPr>
        <p:spPr>
          <a:xfrm>
            <a:off x="582798" y="754301"/>
            <a:ext cx="11233150" cy="1296988"/>
          </a:xfrm>
        </p:spPr>
        <p:txBody>
          <a:bodyPr/>
          <a:lstStyle/>
          <a:p>
            <a:pPr lvl="0" eaLnBrk="0" fontAlgn="base" hangingPunct="0">
              <a:lnSpc>
                <a:spcPct val="100000"/>
              </a:lnSpc>
              <a:spcBef>
                <a:spcPct val="20000"/>
              </a:spcBef>
              <a:spcAft>
                <a:spcPct val="0"/>
              </a:spcAft>
            </a:pPr>
            <a:r>
              <a:rPr lang="en-US" sz="3600" kern="0" dirty="0">
                <a:solidFill>
                  <a:schemeClr val="bg1"/>
                </a:solidFill>
                <a:latin typeface="Helvetica Neue Light" panose="02000403000000020004" pitchFamily="2" charset="0"/>
                <a:ea typeface="Helvetica Neue Light" panose="02000403000000020004" pitchFamily="2" charset="0"/>
                <a:cs typeface="Helvetica Neue" panose="02000503000000020004" pitchFamily="2" charset="0"/>
              </a:rPr>
              <a:t>The Beginning: </a:t>
            </a:r>
            <a:br>
              <a:rPr lang="en-US" sz="3600" kern="0" dirty="0">
                <a:solidFill>
                  <a:schemeClr val="bg1"/>
                </a:solidFill>
                <a:latin typeface="Helvetica Neue Light" panose="02000403000000020004" pitchFamily="2" charset="0"/>
                <a:ea typeface="Helvetica Neue Light" panose="02000403000000020004" pitchFamily="2" charset="0"/>
                <a:cs typeface="Helvetica Neue" panose="02000503000000020004" pitchFamily="2" charset="0"/>
              </a:rPr>
            </a:br>
            <a:r>
              <a:rPr lang="en-US" sz="3600" kern="0" dirty="0">
                <a:solidFill>
                  <a:schemeClr val="bg1"/>
                </a:solidFill>
                <a:latin typeface="Helvetica Neue Light" panose="02000403000000020004" pitchFamily="2" charset="0"/>
                <a:ea typeface="Helvetica Neue Light" panose="02000403000000020004" pitchFamily="2" charset="0"/>
                <a:cs typeface="Helvetica Neue" panose="02000503000000020004" pitchFamily="2" charset="0"/>
              </a:rPr>
              <a:t>Introduction to Spatial Analysis and Data Science</a:t>
            </a:r>
          </a:p>
        </p:txBody>
      </p:sp>
      <p:sp>
        <p:nvSpPr>
          <p:cNvPr id="2" name="Title 1">
            <a:extLst>
              <a:ext uri="{FF2B5EF4-FFF2-40B4-BE49-F238E27FC236}">
                <a16:creationId xmlns:a16="http://schemas.microsoft.com/office/drawing/2014/main" id="{38D14E94-E36A-6A76-FD1D-5AD25B5C680E}"/>
              </a:ext>
            </a:extLst>
          </p:cNvPr>
          <p:cNvSpPr txBox="1">
            <a:spLocks/>
          </p:cNvSpPr>
          <p:nvPr/>
        </p:nvSpPr>
        <p:spPr>
          <a:xfrm>
            <a:off x="658286" y="3327721"/>
            <a:ext cx="11233150" cy="1296988"/>
          </a:xfr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eaLnBrk="0" fontAlgn="base" hangingPunct="0">
              <a:lnSpc>
                <a:spcPct val="100000"/>
              </a:lnSpc>
              <a:spcBef>
                <a:spcPct val="20000"/>
              </a:spcBef>
              <a:spcAft>
                <a:spcPct val="0"/>
              </a:spcAft>
            </a:pPr>
            <a:r>
              <a:rPr lang="en-US" sz="3600" b="1" kern="0" dirty="0">
                <a:solidFill>
                  <a:schemeClr val="bg1"/>
                </a:solidFill>
                <a:latin typeface="Helvetica Neue Light" panose="02000403000000020004" pitchFamily="2" charset="0"/>
                <a:ea typeface="Helvetica Neue Light" panose="02000403000000020004" pitchFamily="2" charset="0"/>
                <a:cs typeface="Helvetica Neue" panose="02000503000000020004" pitchFamily="2" charset="0"/>
              </a:rPr>
              <a:t>What is Spatial Statistics (or Analysis)?</a:t>
            </a:r>
          </a:p>
        </p:txBody>
      </p:sp>
      <p:sp>
        <p:nvSpPr>
          <p:cNvPr id="3" name="Slide Number Placeholder 3">
            <a:extLst>
              <a:ext uri="{FF2B5EF4-FFF2-40B4-BE49-F238E27FC236}">
                <a16:creationId xmlns:a16="http://schemas.microsoft.com/office/drawing/2014/main" id="{7F31048F-708D-FB46-E928-E3FD08A89427}"/>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7</a:t>
            </a:fld>
            <a:endParaRPr lang="en-US" dirty="0">
              <a:solidFill>
                <a:srgbClr val="000000"/>
              </a:solidFill>
              <a:cs typeface="ＭＳ Ｐゴシック" charset="0"/>
            </a:endParaRPr>
          </a:p>
        </p:txBody>
      </p:sp>
    </p:spTree>
    <p:extLst>
      <p:ext uri="{BB962C8B-B14F-4D97-AF65-F5344CB8AC3E}">
        <p14:creationId xmlns:p14="http://schemas.microsoft.com/office/powerpoint/2010/main" val="400703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61471" y="1230594"/>
            <a:ext cx="11280449" cy="5024927"/>
          </a:xfrm>
        </p:spPr>
        <p:txBody>
          <a:bodyPr>
            <a:normAutofit/>
          </a:bodyPr>
          <a:lstStyle/>
          <a:p>
            <a:pPr marL="0" indent="0">
              <a:buNone/>
            </a:pPr>
            <a:endParaRPr lang="en-US" sz="2000" b="1" dirty="0">
              <a:latin typeface="Helvetica" pitchFamily="2" charset="0"/>
              <a:ea typeface="Helvetica Neue Condensed" panose="02000503000000020004" pitchFamily="2" charset="0"/>
              <a:cs typeface="Helvetica Neue Condensed"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Definition:</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The field of Spatial Statistics (or Analysis) is built on the assertation that nearby geographical observations (or objects) are somewhat associated in someway in space.</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The field is interdisciplinary as it brings to together theories from </a:t>
            </a:r>
            <a:r>
              <a:rPr lang="en-US" sz="1800" b="1" dirty="0">
                <a:latin typeface="Helvetica Neue" panose="02000503000000020004" pitchFamily="2" charset="0"/>
                <a:ea typeface="Helvetica Neue" panose="02000503000000020004" pitchFamily="2" charset="0"/>
                <a:cs typeface="Helvetica Neue" panose="02000503000000020004" pitchFamily="2" charset="0"/>
              </a:rPr>
              <a:t>statistics, geography, computer science </a:t>
            </a:r>
            <a:r>
              <a:rPr lang="en-US" sz="1800" dirty="0">
                <a:latin typeface="Helvetica Neue" panose="02000503000000020004" pitchFamily="2" charset="0"/>
                <a:ea typeface="Helvetica Neue" panose="02000503000000020004" pitchFamily="2" charset="0"/>
                <a:cs typeface="Helvetica Neue" panose="02000503000000020004" pitchFamily="2" charset="0"/>
              </a:rPr>
              <a:t>and integrates </a:t>
            </a:r>
            <a:r>
              <a:rPr lang="en-US" sz="1800" b="1" dirty="0">
                <a:latin typeface="Helvetica Neue" panose="02000503000000020004" pitchFamily="2" charset="0"/>
                <a:ea typeface="Helvetica Neue" panose="02000503000000020004" pitchFamily="2" charset="0"/>
                <a:cs typeface="Helvetica Neue" panose="02000503000000020004" pitchFamily="2" charset="0"/>
              </a:rPr>
              <a:t>evidence-based research </a:t>
            </a:r>
            <a:r>
              <a:rPr lang="en-US" sz="1800" dirty="0">
                <a:latin typeface="Helvetica Neue" panose="02000503000000020004" pitchFamily="2" charset="0"/>
                <a:ea typeface="Helvetica Neue" panose="02000503000000020004" pitchFamily="2" charset="0"/>
                <a:cs typeface="Helvetica Neue" panose="02000503000000020004" pitchFamily="2" charset="0"/>
              </a:rPr>
              <a:t>methodologies (i.e., study designs)</a:t>
            </a:r>
          </a:p>
          <a:p>
            <a:pPr>
              <a:buFont typeface="Wingdings" pitchFamily="2" charset="2"/>
              <a:buChar char="§"/>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Usage for describing spatial distribution of </a:t>
            </a:r>
            <a:r>
              <a:rPr lang="en-US" sz="1800" b="1" dirty="0">
                <a:latin typeface="Helvetica Neue" panose="02000503000000020004" pitchFamily="2" charset="0"/>
                <a:ea typeface="Helvetica Neue" panose="02000503000000020004" pitchFamily="2" charset="0"/>
                <a:cs typeface="Helvetica Neue" panose="02000503000000020004" pitchFamily="2" charset="0"/>
              </a:rPr>
              <a:t>areal/point/gridded</a:t>
            </a:r>
            <a:r>
              <a:rPr lang="en-US" sz="1800" dirty="0">
                <a:latin typeface="Helvetica Neue" panose="02000503000000020004" pitchFamily="2" charset="0"/>
                <a:ea typeface="Helvetica Neue" panose="02000503000000020004" pitchFamily="2" charset="0"/>
                <a:cs typeface="Helvetica Neue" panose="02000503000000020004" pitchFamily="2" charset="0"/>
              </a:rPr>
              <a:t> outcomes, as well as </a:t>
            </a:r>
            <a:r>
              <a:rPr lang="en-US" sz="1800" b="1" dirty="0">
                <a:latin typeface="Helvetica Neue" panose="02000503000000020004" pitchFamily="2" charset="0"/>
                <a:ea typeface="Helvetica Neue" panose="02000503000000020004" pitchFamily="2" charset="0"/>
                <a:cs typeface="Helvetica Neue" panose="02000503000000020004" pitchFamily="2" charset="0"/>
              </a:rPr>
              <a:t>interactions</a:t>
            </a:r>
            <a:r>
              <a:rPr lang="en-US" sz="1800" dirty="0">
                <a:latin typeface="Helvetica Neue" panose="02000503000000020004" pitchFamily="2" charset="0"/>
                <a:ea typeface="Helvetica Neue" panose="02000503000000020004" pitchFamily="2" charset="0"/>
                <a:cs typeface="Helvetica Neue" panose="02000503000000020004" pitchFamily="2" charset="0"/>
              </a:rPr>
              <a:t> between objects in space, but also how </a:t>
            </a:r>
            <a:r>
              <a:rPr lang="en-US" sz="1800" b="1" dirty="0">
                <a:latin typeface="Helvetica Neue" panose="02000503000000020004" pitchFamily="2" charset="0"/>
                <a:ea typeface="Helvetica Neue" panose="02000503000000020004" pitchFamily="2" charset="0"/>
                <a:cs typeface="Helvetica Neue" panose="02000503000000020004" pitchFamily="2" charset="0"/>
              </a:rPr>
              <a:t>an object has an impact on other nearby objects in geographic space</a:t>
            </a:r>
            <a:r>
              <a:rPr lang="en-US" sz="1800" dirty="0">
                <a:latin typeface="Helvetica Neue" panose="02000503000000020004" pitchFamily="2" charset="0"/>
                <a:ea typeface="Helvetica Neue" panose="02000503000000020004" pitchFamily="2" charset="0"/>
                <a:cs typeface="Helvetica Neue" panose="02000503000000020004" pitchFamily="2" charset="0"/>
              </a:rPr>
              <a:t>.</a:t>
            </a:r>
          </a:p>
          <a:p>
            <a:pPr marL="0" indent="0">
              <a:buNone/>
            </a:pPr>
            <a:endParaRPr lang="en-US" sz="2000" dirty="0">
              <a:latin typeface="Helvetica" pitchFamily="2" charset="0"/>
              <a:ea typeface="HELVETICA NEUE CONDENSED" panose="02000503000000020004" pitchFamily="2" charset="0"/>
              <a:cs typeface="HELVETICA NEUE CONDENSED" panose="02000503000000020004" pitchFamily="2" charset="0"/>
            </a:endParaRPr>
          </a:p>
        </p:txBody>
      </p:sp>
      <p:pic>
        <p:nvPicPr>
          <p:cNvPr id="4" name="Picture 3">
            <a:extLst>
              <a:ext uri="{FF2B5EF4-FFF2-40B4-BE49-F238E27FC236}">
                <a16:creationId xmlns:a16="http://schemas.microsoft.com/office/drawing/2014/main" id="{029EFA43-BA68-0AED-1963-5C8C1DB193EE}"/>
              </a:ext>
            </a:extLst>
          </p:cNvPr>
          <p:cNvPicPr>
            <a:picLocks noChangeAspect="1"/>
          </p:cNvPicPr>
          <p:nvPr/>
        </p:nvPicPr>
        <p:blipFill>
          <a:blip r:embed="rId3"/>
          <a:stretch>
            <a:fillRect/>
          </a:stretch>
        </p:blipFill>
        <p:spPr>
          <a:xfrm>
            <a:off x="0" y="0"/>
            <a:ext cx="12192000" cy="970069"/>
          </a:xfrm>
          <a:prstGeom prst="rect">
            <a:avLst/>
          </a:prstGeom>
        </p:spPr>
      </p:pic>
      <p:sp>
        <p:nvSpPr>
          <p:cNvPr id="5" name="Slide Number Placeholder 3">
            <a:extLst>
              <a:ext uri="{FF2B5EF4-FFF2-40B4-BE49-F238E27FC236}">
                <a16:creationId xmlns:a16="http://schemas.microsoft.com/office/drawing/2014/main" id="{D5908717-5CE2-45E7-64E5-929B58D58DF3}"/>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8</a:t>
            </a:fld>
            <a:endParaRPr lang="en-US" dirty="0">
              <a:solidFill>
                <a:srgbClr val="000000"/>
              </a:solidFill>
              <a:cs typeface="ＭＳ Ｐゴシック" charset="0"/>
            </a:endParaRPr>
          </a:p>
        </p:txBody>
      </p:sp>
    </p:spTree>
    <p:extLst>
      <p:ext uri="{BB962C8B-B14F-4D97-AF65-F5344CB8AC3E}">
        <p14:creationId xmlns:p14="http://schemas.microsoft.com/office/powerpoint/2010/main" val="981816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F50C5E-3599-9046-9467-3A7B4105FB83}"/>
              </a:ext>
            </a:extLst>
          </p:cNvPr>
          <p:cNvSpPr>
            <a:spLocks noGrp="1"/>
          </p:cNvSpPr>
          <p:nvPr>
            <p:ph idx="1"/>
          </p:nvPr>
        </p:nvSpPr>
        <p:spPr>
          <a:xfrm>
            <a:off x="420775" y="2213223"/>
            <a:ext cx="11350450" cy="4484757"/>
          </a:xfrm>
        </p:spPr>
        <p:txBody>
          <a:bodyPr>
            <a:normAutofit/>
          </a:bodyPr>
          <a:lstStyle/>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How does traditional statistics differ from spatial analysis?</a:t>
            </a:r>
          </a:p>
          <a:p>
            <a:pPr marL="0" indent="0">
              <a:buNone/>
            </a:pP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The benchmark in traditional statistical theory is the “</a:t>
            </a:r>
            <a:r>
              <a:rPr lang="en-US" sz="1800" b="1" dirty="0">
                <a:latin typeface="Helvetica Neue" panose="02000503000000020004" pitchFamily="2" charset="0"/>
                <a:ea typeface="Helvetica Neue" panose="02000503000000020004" pitchFamily="2" charset="0"/>
                <a:cs typeface="Helvetica Neue" panose="02000503000000020004" pitchFamily="2" charset="0"/>
              </a:rPr>
              <a:t>common</a:t>
            </a:r>
            <a:r>
              <a:rPr lang="en-US" sz="1800" dirty="0">
                <a:latin typeface="Helvetica Neue" panose="02000503000000020004" pitchFamily="2" charset="0"/>
                <a:ea typeface="Helvetica Neue" panose="02000503000000020004" pitchFamily="2" charset="0"/>
                <a:cs typeface="Helvetica Neue" panose="02000503000000020004" pitchFamily="2" charset="0"/>
              </a:rPr>
              <a:t>” assumption of </a:t>
            </a:r>
            <a:r>
              <a:rPr lang="en-US" sz="18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independence</a:t>
            </a:r>
            <a:r>
              <a:rPr lang="en-US" sz="1800" dirty="0">
                <a:latin typeface="Helvetica Neue" panose="02000503000000020004" pitchFamily="2" charset="0"/>
                <a:ea typeface="Helvetica Neue" panose="02000503000000020004" pitchFamily="2" charset="0"/>
                <a:cs typeface="Helvetica Neue" panose="02000503000000020004" pitchFamily="2" charset="0"/>
              </a:rPr>
              <a:t> about observations which states that: </a:t>
            </a: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“the value of an observation does not influence or affect the value of other observations”</a:t>
            </a:r>
          </a:p>
          <a:p>
            <a:pPr marL="0" indent="0">
              <a:buNone/>
            </a:pPr>
            <a:endParaRPr lang="en-US" sz="1800" b="1"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US" sz="1800" b="1" dirty="0">
                <a:latin typeface="Helvetica Neue" panose="02000503000000020004" pitchFamily="2" charset="0"/>
                <a:ea typeface="Helvetica Neue" panose="02000503000000020004" pitchFamily="2" charset="0"/>
                <a:cs typeface="Helvetica Neue" panose="02000503000000020004" pitchFamily="2" charset="0"/>
              </a:rPr>
              <a:t>Crude examples:</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Assessing the Body Mass Index (BMI) of individuals in this online space</a:t>
            </a:r>
          </a:p>
          <a:p>
            <a:pPr>
              <a:buFont typeface="Wingdings" pitchFamily="2" charset="2"/>
              <a:buChar char="§"/>
            </a:pPr>
            <a:r>
              <a:rPr lang="en-US" sz="1800" dirty="0">
                <a:latin typeface="Helvetica Neue" panose="02000503000000020004" pitchFamily="2" charset="0"/>
                <a:ea typeface="Helvetica Neue" panose="02000503000000020004" pitchFamily="2" charset="0"/>
                <a:cs typeface="Helvetica Neue" panose="02000503000000020004" pitchFamily="2" charset="0"/>
              </a:rPr>
              <a:t>Average test scores from Year 10 mathematics classes from each school </a:t>
            </a:r>
          </a:p>
          <a:p>
            <a:pPr>
              <a:buFont typeface="Wingdings" pitchFamily="2" charset="2"/>
              <a:buChar char="§"/>
            </a:pPr>
            <a:endParaRPr lang="en-US" sz="2400" dirty="0">
              <a:latin typeface="Helvetica" pitchFamily="2" charset="0"/>
              <a:ea typeface="HELVETICA NEUE CONDENSED" panose="02000503000000020004" pitchFamily="2" charset="0"/>
              <a:cs typeface="HELVETICA NEUE CONDENSED" panose="02000503000000020004" pitchFamily="2" charset="0"/>
            </a:endParaRPr>
          </a:p>
        </p:txBody>
      </p:sp>
      <p:pic>
        <p:nvPicPr>
          <p:cNvPr id="4" name="Picture 3">
            <a:extLst>
              <a:ext uri="{FF2B5EF4-FFF2-40B4-BE49-F238E27FC236}">
                <a16:creationId xmlns:a16="http://schemas.microsoft.com/office/drawing/2014/main" id="{A27C14DB-F06A-AA8F-CE48-6980790B5EA3}"/>
              </a:ext>
            </a:extLst>
          </p:cNvPr>
          <p:cNvPicPr>
            <a:picLocks noChangeAspect="1"/>
          </p:cNvPicPr>
          <p:nvPr/>
        </p:nvPicPr>
        <p:blipFill>
          <a:blip r:embed="rId3"/>
          <a:stretch>
            <a:fillRect/>
          </a:stretch>
        </p:blipFill>
        <p:spPr>
          <a:xfrm>
            <a:off x="0" y="0"/>
            <a:ext cx="12192000" cy="970069"/>
          </a:xfrm>
          <a:prstGeom prst="rect">
            <a:avLst/>
          </a:prstGeom>
        </p:spPr>
      </p:pic>
      <p:sp>
        <p:nvSpPr>
          <p:cNvPr id="5" name="TextBox 4">
            <a:extLst>
              <a:ext uri="{FF2B5EF4-FFF2-40B4-BE49-F238E27FC236}">
                <a16:creationId xmlns:a16="http://schemas.microsoft.com/office/drawing/2014/main" id="{2C83A0AC-E045-09B6-D6CC-48F025405A67}"/>
              </a:ext>
            </a:extLst>
          </p:cNvPr>
          <p:cNvSpPr txBox="1"/>
          <p:nvPr/>
        </p:nvSpPr>
        <p:spPr>
          <a:xfrm>
            <a:off x="420775" y="1330036"/>
            <a:ext cx="8699474" cy="523220"/>
          </a:xfrm>
          <a:prstGeom prst="rect">
            <a:avLst/>
          </a:prstGeom>
          <a:noFill/>
        </p:spPr>
        <p:txBody>
          <a:bodyPr wrap="square" rtlCol="0">
            <a:spAutoFit/>
          </a:bodyPr>
          <a:lstStyle/>
          <a:p>
            <a:r>
              <a:rPr lang="en-GB" sz="2800" b="1" dirty="0">
                <a:latin typeface="Helvetica Neue" panose="02000503000000020004" pitchFamily="2" charset="0"/>
                <a:ea typeface="Helvetica Neue" panose="02000503000000020004" pitchFamily="2" charset="0"/>
                <a:cs typeface="Helvetica Neue" panose="02000503000000020004" pitchFamily="2" charset="0"/>
              </a:rPr>
              <a:t>Traditional statistics versus spatial statistics [1]</a:t>
            </a:r>
          </a:p>
        </p:txBody>
      </p:sp>
      <p:sp>
        <p:nvSpPr>
          <p:cNvPr id="6" name="Slide Number Placeholder 3">
            <a:extLst>
              <a:ext uri="{FF2B5EF4-FFF2-40B4-BE49-F238E27FC236}">
                <a16:creationId xmlns:a16="http://schemas.microsoft.com/office/drawing/2014/main" id="{57C25783-A5B5-1D3D-4520-C736258593CC}"/>
              </a:ext>
            </a:extLst>
          </p:cNvPr>
          <p:cNvSpPr txBox="1">
            <a:spLocks/>
          </p:cNvSpPr>
          <p:nvPr/>
        </p:nvSpPr>
        <p:spPr>
          <a:xfrm>
            <a:off x="11275948" y="6373870"/>
            <a:ext cx="540000" cy="144000"/>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en-US"/>
            </a:defPPr>
            <a:lvl1pPr marL="0" algn="l" defTabSz="914400" rtl="0" eaLnBrk="0" latinLnBrk="0" hangingPunct="0">
              <a:defRPr sz="1800" kern="1200">
                <a:solidFill>
                  <a:schemeClr val="tx1"/>
                </a:solidFill>
                <a:latin typeface="Arial" charset="0"/>
                <a:ea typeface="ＭＳ Ｐゴシック" charset="0"/>
                <a:cs typeface="Arial" charset="0"/>
              </a:defRPr>
            </a:lvl1pPr>
            <a:lvl2pPr marL="778225" indent="-299317" algn="l" defTabSz="914400" rtl="0" eaLnBrk="0" latinLnBrk="0" hangingPunct="0">
              <a:defRPr sz="1800" kern="1200">
                <a:solidFill>
                  <a:schemeClr val="tx1"/>
                </a:solidFill>
                <a:latin typeface="Arial" charset="0"/>
                <a:ea typeface="Arial" charset="0"/>
                <a:cs typeface="Arial" charset="0"/>
              </a:defRPr>
            </a:lvl2pPr>
            <a:lvl3pPr marL="1197270" indent="-239454" algn="l" defTabSz="914400" rtl="0" eaLnBrk="0" latinLnBrk="0" hangingPunct="0">
              <a:defRPr sz="1800" kern="1200">
                <a:solidFill>
                  <a:schemeClr val="tx1"/>
                </a:solidFill>
                <a:latin typeface="Arial" charset="0"/>
                <a:ea typeface="Arial" charset="0"/>
                <a:cs typeface="Arial" charset="0"/>
              </a:defRPr>
            </a:lvl3pPr>
            <a:lvl4pPr marL="1676177" indent="-239454" algn="l" defTabSz="914400" rtl="0" eaLnBrk="0" latinLnBrk="0" hangingPunct="0">
              <a:defRPr sz="1800" kern="1200">
                <a:solidFill>
                  <a:schemeClr val="tx1"/>
                </a:solidFill>
                <a:latin typeface="Arial" charset="0"/>
                <a:ea typeface="Arial" charset="0"/>
                <a:cs typeface="Arial" charset="0"/>
              </a:defRPr>
            </a:lvl4pPr>
            <a:lvl5pPr marL="2155085" indent="-239454" algn="l" defTabSz="914400" rtl="0" eaLnBrk="0" latinLnBrk="0" hangingPunct="0">
              <a:defRPr sz="1800" kern="1200">
                <a:solidFill>
                  <a:schemeClr val="tx1"/>
                </a:solidFill>
                <a:latin typeface="Arial" charset="0"/>
                <a:ea typeface="Arial" charset="0"/>
                <a:cs typeface="Arial" charset="0"/>
              </a:defRPr>
            </a:lvl5pPr>
            <a:lvl6pPr marL="2633993"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6pPr>
            <a:lvl7pPr marL="3112901"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7pPr>
            <a:lvl8pPr marL="3591809"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8pPr>
            <a:lvl9pPr marL="4070717" indent="-239454" algn="l" defTabSz="914400" rtl="0" eaLnBrk="0" fontAlgn="base" latinLnBrk="0" hangingPunct="0">
              <a:spcBef>
                <a:spcPct val="0"/>
              </a:spcBef>
              <a:spcAft>
                <a:spcPct val="0"/>
              </a:spcAft>
              <a:defRPr sz="1800" kern="1200">
                <a:solidFill>
                  <a:schemeClr val="tx1"/>
                </a:solidFill>
                <a:latin typeface="Arial" charset="0"/>
                <a:ea typeface="Arial" charset="0"/>
                <a:cs typeface="Arial" charset="0"/>
              </a:defRPr>
            </a:lvl9pPr>
          </a:lstStyle>
          <a:p>
            <a:pPr eaLnBrk="1" hangingPunct="1"/>
            <a:fld id="{0447D3D2-708A-E34B-88EA-90194C1A2EE9}" type="slidenum">
              <a:rPr lang="en-US" smtClean="0">
                <a:solidFill>
                  <a:srgbClr val="000000"/>
                </a:solidFill>
                <a:cs typeface="ＭＳ Ｐゴシック" charset="0"/>
              </a:rPr>
              <a:pPr eaLnBrk="1" hangingPunct="1"/>
              <a:t>9</a:t>
            </a:fld>
            <a:endParaRPr lang="en-US" dirty="0">
              <a:solidFill>
                <a:srgbClr val="000000"/>
              </a:solidFill>
              <a:cs typeface="ＭＳ Ｐゴシック" charset="0"/>
            </a:endParaRPr>
          </a:p>
        </p:txBody>
      </p:sp>
    </p:spTree>
    <p:extLst>
      <p:ext uri="{BB962C8B-B14F-4D97-AF65-F5344CB8AC3E}">
        <p14:creationId xmlns:p14="http://schemas.microsoft.com/office/powerpoint/2010/main" val="31949848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25342</TotalTime>
  <Words>3371</Words>
  <Application>Microsoft Macintosh PowerPoint</Application>
  <PresentationFormat>Widescreen</PresentationFormat>
  <Paragraphs>419</Paragraphs>
  <Slides>35</Slides>
  <Notes>21</Notes>
  <HiddenSlides>0</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35</vt:i4>
      </vt:variant>
    </vt:vector>
  </HeadingPairs>
  <TitlesOfParts>
    <vt:vector size="51" baseType="lpstr">
      <vt:lpstr>ＭＳ Ｐゴシック</vt:lpstr>
      <vt:lpstr>Arial</vt:lpstr>
      <vt:lpstr>Calibri</vt:lpstr>
      <vt:lpstr>Calibri Light</vt:lpstr>
      <vt:lpstr>Courier</vt:lpstr>
      <vt:lpstr>Helvetica</vt:lpstr>
      <vt:lpstr>Helvetica Neue</vt:lpstr>
      <vt:lpstr>Helvetica Neue Condensed</vt:lpstr>
      <vt:lpstr>Helvetica Neue Condensed</vt:lpstr>
      <vt:lpstr>Helvetica Neue Condensed Black</vt:lpstr>
      <vt:lpstr>Helvetica Neue Light</vt:lpstr>
      <vt:lpstr>HELVETICA NEUE THIN</vt:lpstr>
      <vt:lpstr>Wingdings</vt:lpstr>
      <vt:lpstr>Office Theme</vt:lpstr>
      <vt:lpstr>Custom Design</vt:lpstr>
      <vt:lpstr>1_Office Theme</vt:lpstr>
      <vt:lpstr>PowerPoint Presentation</vt:lpstr>
      <vt:lpstr>PowerPoint Presentation</vt:lpstr>
      <vt:lpstr>PowerPoint Presentation</vt:lpstr>
      <vt:lpstr>PowerPoint Presentation</vt:lpstr>
      <vt:lpstr>PowerPoint Presentation</vt:lpstr>
      <vt:lpstr>PowerPoint Presentation</vt:lpstr>
      <vt:lpstr>The Beginning:  Introduction to Spatial Analysis and Data Science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Spatial Data &amp; its Features?</vt:lpstr>
      <vt:lpstr>PowerPoint Presentation</vt:lpstr>
      <vt:lpstr>PowerPoint Presentation</vt:lpstr>
      <vt:lpstr>PowerPoint Presentation</vt:lpstr>
      <vt:lpstr>PowerPoint Presentation</vt:lpstr>
      <vt:lpstr>PowerPoint Presentation</vt:lpstr>
      <vt:lpstr>Geographical Information  Systems (GIS)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Stephen Law</dc:creator>
  <cp:lastModifiedBy>Musah, Anwar</cp:lastModifiedBy>
  <cp:revision>301</cp:revision>
  <dcterms:created xsi:type="dcterms:W3CDTF">2020-11-19T14:47:11Z</dcterms:created>
  <dcterms:modified xsi:type="dcterms:W3CDTF">2025-12-17T10:30:12Z</dcterms:modified>
</cp:coreProperties>
</file>